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Yeseva One" charset="1" panose="00000500000000000000"/>
      <p:regular r:id="rId21"/>
    </p:embeddedFont>
    <p:embeddedFont>
      <p:font typeface="Libre Baskerville" charset="1" panose="02000000000000000000"/>
      <p:regular r:id="rId22"/>
    </p:embeddedFont>
    <p:embeddedFont>
      <p:font typeface="Noto Sans T Chinese" charset="1" panose="020B0500000000000000"/>
      <p:regular r:id="rId23"/>
    </p:embeddedFont>
    <p:embeddedFont>
      <p:font typeface="Noto Sans T Chinese Bold" charset="1" panose="020B08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jpe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5.jpe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27.pn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5.jpe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27.pn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5.jpe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31.png" Type="http://schemas.openxmlformats.org/officeDocument/2006/relationships/image"/><Relationship Id="rId12" Target="../media/image32.png" Type="http://schemas.openxmlformats.org/officeDocument/2006/relationships/image"/><Relationship Id="rId13" Target="../media/image33.png" Type="http://schemas.openxmlformats.org/officeDocument/2006/relationships/image"/><Relationship Id="rId14" Target="../media/image34.png" Type="http://schemas.openxmlformats.org/officeDocument/2006/relationships/image"/><Relationship Id="rId15" Target="../media/image15.jpe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28.pn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38.jpeg" Type="http://schemas.openxmlformats.org/officeDocument/2006/relationships/image"/><Relationship Id="rId13" Target="../media/image39.jpeg" Type="http://schemas.openxmlformats.org/officeDocument/2006/relationships/image"/><Relationship Id="rId14" Target="../media/image40.png" Type="http://schemas.openxmlformats.org/officeDocument/2006/relationships/image"/><Relationship Id="rId15" Target="../media/image41.svg" Type="http://schemas.openxmlformats.org/officeDocument/2006/relationships/image"/><Relationship Id="rId16" Target="../media/image42.png" Type="http://schemas.openxmlformats.org/officeDocument/2006/relationships/image"/><Relationship Id="rId17" Target="../media/image43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35.jpe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jpeg" Type="http://schemas.openxmlformats.org/officeDocument/2006/relationships/image"/><Relationship Id="rId9" Target="../media/image4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45.pn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46.pn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47.pn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48.pn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5.jpe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svg" Type="http://schemas.openxmlformats.org/officeDocument/2006/relationships/image"/><Relationship Id="rId11" Target="../media/image54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jpe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83182" y="3102195"/>
            <a:ext cx="11721636" cy="3251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00"/>
              </a:lnSpc>
            </a:pPr>
            <a:r>
              <a:rPr lang="en-US" sz="125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《砲灰》</a:t>
            </a:r>
          </a:p>
          <a:p>
            <a:pPr algn="ctr">
              <a:lnSpc>
                <a:spcPts val="12500"/>
              </a:lnSpc>
            </a:pPr>
            <a:r>
              <a:rPr lang="en-US" sz="125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劇情片製作</a:t>
            </a:r>
          </a:p>
        </p:txBody>
      </p:sp>
      <p:sp>
        <p:nvSpPr>
          <p:cNvPr name="AutoShape 3" id="3"/>
          <p:cNvSpPr/>
          <p:nvPr/>
        </p:nvSpPr>
        <p:spPr>
          <a:xfrm flipH="true">
            <a:off x="6074299" y="736600"/>
            <a:ext cx="12213701" cy="0"/>
          </a:xfrm>
          <a:prstGeom prst="line">
            <a:avLst/>
          </a:prstGeom>
          <a:ln cap="flat" w="38100">
            <a:solidFill>
              <a:srgbClr val="8275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356588" y="1262172"/>
            <a:ext cx="11721636" cy="116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亞洲大學 資訊傳播學系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第二十屆畢業專題報告</a:t>
            </a:r>
          </a:p>
          <a:p>
            <a:pPr algn="ctr">
              <a:lnSpc>
                <a:spcPts val="30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947530" y="7137840"/>
            <a:ext cx="2784431" cy="245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專題成員：</a:t>
            </a:r>
          </a:p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111024038陳泓旻</a:t>
            </a:r>
          </a:p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111024037盧亮宇</a:t>
            </a:r>
          </a:p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111024036簡子言</a:t>
            </a:r>
          </a:p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111024071 温乙庭</a:t>
            </a:r>
          </a:p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111024039楊凱嘉</a:t>
            </a:r>
          </a:p>
          <a:p>
            <a:pPr algn="just">
              <a:lnSpc>
                <a:spcPts val="2450"/>
              </a:lnSpc>
            </a:pPr>
            <a:r>
              <a:rPr lang="en-US" sz="245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112024001鄧祐麒</a:t>
            </a:r>
          </a:p>
          <a:p>
            <a:pPr algn="just">
              <a:lnSpc>
                <a:spcPts val="245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7947530" y="6515321"/>
            <a:ext cx="2539752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指導老師：曾也慎</a:t>
            </a:r>
          </a:p>
        </p:txBody>
      </p:sp>
      <p:sp>
        <p:nvSpPr>
          <p:cNvPr name="AutoShape 7" id="7"/>
          <p:cNvSpPr/>
          <p:nvPr/>
        </p:nvSpPr>
        <p:spPr>
          <a:xfrm>
            <a:off x="17027578" y="0"/>
            <a:ext cx="0" cy="4698125"/>
          </a:xfrm>
          <a:prstGeom prst="line">
            <a:avLst/>
          </a:prstGeom>
          <a:ln cap="flat" w="38100">
            <a:solidFill>
              <a:srgbClr val="73828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-32552" y="9762534"/>
            <a:ext cx="12213701" cy="0"/>
          </a:xfrm>
          <a:prstGeom prst="line">
            <a:avLst/>
          </a:prstGeom>
          <a:ln cap="flat" w="38100">
            <a:solidFill>
              <a:srgbClr val="82756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flipV="true">
            <a:off x="1227871" y="5588875"/>
            <a:ext cx="0" cy="4698125"/>
          </a:xfrm>
          <a:prstGeom prst="line">
            <a:avLst/>
          </a:prstGeom>
          <a:ln cap="flat" w="38100">
            <a:solidFill>
              <a:srgbClr val="73828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true" flipV="true" rot="-8100000">
            <a:off x="-8270126" y="-8513435"/>
            <a:ext cx="14359719" cy="12767096"/>
          </a:xfrm>
          <a:custGeom>
            <a:avLst/>
            <a:gdLst/>
            <a:ahLst/>
            <a:cxnLst/>
            <a:rect r="r" b="b" t="t" l="l"/>
            <a:pathLst>
              <a:path h="12767096" w="14359719">
                <a:moveTo>
                  <a:pt x="14359720" y="12767096"/>
                </a:moveTo>
                <a:lnTo>
                  <a:pt x="0" y="12767096"/>
                </a:lnTo>
                <a:lnTo>
                  <a:pt x="0" y="0"/>
                </a:lnTo>
                <a:lnTo>
                  <a:pt x="14359720" y="0"/>
                </a:lnTo>
                <a:lnTo>
                  <a:pt x="14359720" y="12767096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-8100000">
            <a:off x="13909263" y="3003068"/>
            <a:ext cx="14359719" cy="12767096"/>
          </a:xfrm>
          <a:custGeom>
            <a:avLst/>
            <a:gdLst/>
            <a:ahLst/>
            <a:cxnLst/>
            <a:rect r="r" b="b" t="t" l="l"/>
            <a:pathLst>
              <a:path h="12767096" w="14359719">
                <a:moveTo>
                  <a:pt x="14359719" y="12767096"/>
                </a:moveTo>
                <a:lnTo>
                  <a:pt x="0" y="12767096"/>
                </a:lnTo>
                <a:lnTo>
                  <a:pt x="0" y="0"/>
                </a:lnTo>
                <a:lnTo>
                  <a:pt x="14359719" y="0"/>
                </a:lnTo>
                <a:lnTo>
                  <a:pt x="14359719" y="12767096"/>
                </a:lnTo>
                <a:close/>
              </a:path>
            </a:pathLst>
          </a:custGeom>
          <a:blipFill>
            <a:blip r:embed="rId4">
              <a:alphaModFix amt="1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-8100000">
            <a:off x="-9402930" y="-8691971"/>
            <a:ext cx="14359719" cy="12767096"/>
          </a:xfrm>
          <a:custGeom>
            <a:avLst/>
            <a:gdLst/>
            <a:ahLst/>
            <a:cxnLst/>
            <a:rect r="r" b="b" t="t" l="l"/>
            <a:pathLst>
              <a:path h="12767096" w="14359719">
                <a:moveTo>
                  <a:pt x="14359719" y="12767096"/>
                </a:moveTo>
                <a:lnTo>
                  <a:pt x="0" y="12767096"/>
                </a:lnTo>
                <a:lnTo>
                  <a:pt x="0" y="0"/>
                </a:lnTo>
                <a:lnTo>
                  <a:pt x="14359719" y="0"/>
                </a:lnTo>
                <a:lnTo>
                  <a:pt x="14359719" y="12767096"/>
                </a:lnTo>
                <a:close/>
              </a:path>
            </a:pathLst>
          </a:custGeom>
          <a:blipFill>
            <a:blip r:embed="rId6">
              <a:alphaModFix amt="2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-8100000">
            <a:off x="14757604" y="3685012"/>
            <a:ext cx="14359719" cy="12767096"/>
          </a:xfrm>
          <a:custGeom>
            <a:avLst/>
            <a:gdLst/>
            <a:ahLst/>
            <a:cxnLst/>
            <a:rect r="r" b="b" t="t" l="l"/>
            <a:pathLst>
              <a:path h="12767096" w="14359719">
                <a:moveTo>
                  <a:pt x="14359719" y="12767096"/>
                </a:moveTo>
                <a:lnTo>
                  <a:pt x="0" y="12767096"/>
                </a:lnTo>
                <a:lnTo>
                  <a:pt x="0" y="0"/>
                </a:lnTo>
                <a:lnTo>
                  <a:pt x="14359719" y="0"/>
                </a:lnTo>
                <a:lnTo>
                  <a:pt x="14359719" y="12767096"/>
                </a:lnTo>
                <a:close/>
              </a:path>
            </a:pathLst>
          </a:custGeom>
          <a:blipFill>
            <a:blip r:embed="rId8">
              <a:alphaModFix amt="2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180823" y="113665"/>
            <a:ext cx="1893476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82756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------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81149" y="9115425"/>
            <a:ext cx="1893476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82756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------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773879" y="675322"/>
            <a:ext cx="11710420" cy="9327304"/>
            <a:chOff x="0" y="0"/>
            <a:chExt cx="1023564" cy="81526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3564" cy="815265"/>
            </a:xfrm>
            <a:custGeom>
              <a:avLst/>
              <a:gdLst/>
              <a:ahLst/>
              <a:cxnLst/>
              <a:rect r="r" b="b" t="t" l="l"/>
              <a:pathLst>
                <a:path h="815265" w="1023564">
                  <a:moveTo>
                    <a:pt x="42972" y="0"/>
                  </a:moveTo>
                  <a:lnTo>
                    <a:pt x="980592" y="0"/>
                  </a:lnTo>
                  <a:cubicBezTo>
                    <a:pt x="1004325" y="0"/>
                    <a:pt x="1023564" y="19239"/>
                    <a:pt x="1023564" y="42972"/>
                  </a:cubicBezTo>
                  <a:lnTo>
                    <a:pt x="1023564" y="772293"/>
                  </a:lnTo>
                  <a:cubicBezTo>
                    <a:pt x="1023564" y="796026"/>
                    <a:pt x="1004325" y="815265"/>
                    <a:pt x="980592" y="815265"/>
                  </a:cubicBezTo>
                  <a:lnTo>
                    <a:pt x="42972" y="815265"/>
                  </a:lnTo>
                  <a:cubicBezTo>
                    <a:pt x="19239" y="815265"/>
                    <a:pt x="0" y="796026"/>
                    <a:pt x="0" y="772293"/>
                  </a:cubicBezTo>
                  <a:lnTo>
                    <a:pt x="0" y="42972"/>
                  </a:lnTo>
                  <a:cubicBezTo>
                    <a:pt x="0" y="19239"/>
                    <a:pt x="19239" y="0"/>
                    <a:pt x="42972" y="0"/>
                  </a:cubicBezTo>
                  <a:close/>
                </a:path>
              </a:pathLst>
            </a:custGeom>
            <a:solidFill>
              <a:srgbClr val="E9F8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023564" cy="853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280674" indent="-140337" lvl="1">
                <a:lnSpc>
                  <a:spcPts val="1820"/>
                </a:lnSpc>
                <a:buFont typeface="Arial"/>
                <a:buChar char="•"/>
              </a:pPr>
            </a:p>
          </p:txBody>
        </p:sp>
      </p:grp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7465038" y="1039328"/>
          <a:ext cx="6562420" cy="6565639"/>
        </p:xfrm>
        <a:graphic>
          <a:graphicData uri="http://schemas.openxmlformats.org/drawingml/2006/table">
            <a:tbl>
              <a:tblPr/>
              <a:tblGrid>
                <a:gridCol w="1116474"/>
                <a:gridCol w="1937932"/>
                <a:gridCol w="1807405"/>
                <a:gridCol w="1700610"/>
              </a:tblGrid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51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968"/>
                        </a:lnSpc>
                        <a:defRPr/>
                      </a:pP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4646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0" id="10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059020" r="0" b="-145839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33170" y="6647690"/>
            <a:ext cx="4135579" cy="3639310"/>
          </a:xfrm>
          <a:custGeom>
            <a:avLst/>
            <a:gdLst/>
            <a:ahLst/>
            <a:cxnLst/>
            <a:rect r="r" b="b" t="t" l="l"/>
            <a:pathLst>
              <a:path h="3639310" w="4135579">
                <a:moveTo>
                  <a:pt x="0" y="0"/>
                </a:moveTo>
                <a:lnTo>
                  <a:pt x="4135580" y="0"/>
                </a:lnTo>
                <a:lnTo>
                  <a:pt x="4135580" y="3639310"/>
                </a:lnTo>
                <a:lnTo>
                  <a:pt x="0" y="36393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787909" y="1325244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負責人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629089" y="1307849"/>
            <a:ext cx="1046823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工作內容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34044" y="2219286"/>
            <a:ext cx="3663744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專題發想、田野調查、資料蒐集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18750" y="2285961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全體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787909" y="4127885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陳泓旻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787909" y="7002798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温乙庭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787909" y="6024686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簡子言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787909" y="5105996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盧亮宇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787909" y="7980910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楊凱嘉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787909" y="8901872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鄧祐麒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26687" y="3206923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前置期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171694" y="3206923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拍攝期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490358" y="3206923"/>
            <a:ext cx="785140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後製期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465004" y="4118360"/>
            <a:ext cx="130850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編劇、台詞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302535" y="4118360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導演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302535" y="5106503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製片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302535" y="6024686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收音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040852" y="7002798"/>
            <a:ext cx="1046823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場地布置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302535" y="7926538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燈光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302535" y="8911397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攝影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268772" y="5106503"/>
            <a:ext cx="1831872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社群經營、接洽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203321" y="6027465"/>
            <a:ext cx="1831872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社群經營、編劇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007044" y="7005577"/>
            <a:ext cx="2355329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平面設計、簡報製作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185252" y="7926538"/>
            <a:ext cx="1831872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分鏡製作、接洽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185252" y="8909941"/>
            <a:ext cx="1831872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分鏡製作、台詞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359517" y="4118360"/>
            <a:ext cx="1046823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社群經營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4614183" y="5106503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接洽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614183" y="6027465"/>
            <a:ext cx="523456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剪輯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359517" y="7015102"/>
            <a:ext cx="1046823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周邊製作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4352500" y="7926538"/>
            <a:ext cx="1046823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行銷推廣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4352500" y="8847500"/>
            <a:ext cx="1046823" cy="35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社群經營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20506" y="513397"/>
            <a:ext cx="5148815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工作分配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755510">
            <a:off x="14637629" y="57282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16430" y="2286000"/>
            <a:ext cx="16791542" cy="6292601"/>
            <a:chOff x="0" y="0"/>
            <a:chExt cx="4422464" cy="16573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22464" cy="1657310"/>
            </a:xfrm>
            <a:custGeom>
              <a:avLst/>
              <a:gdLst/>
              <a:ahLst/>
              <a:cxnLst/>
              <a:rect r="r" b="b" t="t" l="l"/>
              <a:pathLst>
                <a:path h="1657310" w="4422464">
                  <a:moveTo>
                    <a:pt x="23514" y="0"/>
                  </a:moveTo>
                  <a:lnTo>
                    <a:pt x="4398950" y="0"/>
                  </a:lnTo>
                  <a:cubicBezTo>
                    <a:pt x="4411936" y="0"/>
                    <a:pt x="4422464" y="10528"/>
                    <a:pt x="4422464" y="23514"/>
                  </a:cubicBezTo>
                  <a:lnTo>
                    <a:pt x="4422464" y="1633796"/>
                  </a:lnTo>
                  <a:cubicBezTo>
                    <a:pt x="4422464" y="1646783"/>
                    <a:pt x="4411936" y="1657310"/>
                    <a:pt x="4398950" y="1657310"/>
                  </a:cubicBezTo>
                  <a:lnTo>
                    <a:pt x="23514" y="1657310"/>
                  </a:lnTo>
                  <a:cubicBezTo>
                    <a:pt x="10528" y="1657310"/>
                    <a:pt x="0" y="1646783"/>
                    <a:pt x="0" y="1633796"/>
                  </a:cubicBezTo>
                  <a:lnTo>
                    <a:pt x="0" y="23514"/>
                  </a:lnTo>
                  <a:cubicBezTo>
                    <a:pt x="0" y="10528"/>
                    <a:pt x="10528" y="0"/>
                    <a:pt x="23514" y="0"/>
                  </a:cubicBezTo>
                  <a:close/>
                </a:path>
              </a:pathLst>
            </a:custGeom>
            <a:solidFill>
              <a:srgbClr val="FFF8F1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422464" cy="17049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1266137">
            <a:off x="-1740459" y="8501460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8" y="0"/>
                </a:lnTo>
                <a:lnTo>
                  <a:pt x="5210768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059020" r="0" b="-145839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71504" y="7288762"/>
            <a:ext cx="2228305" cy="2163570"/>
          </a:xfrm>
          <a:custGeom>
            <a:avLst/>
            <a:gdLst/>
            <a:ahLst/>
            <a:cxnLst/>
            <a:rect r="r" b="b" t="t" l="l"/>
            <a:pathLst>
              <a:path h="2163570" w="2228305">
                <a:moveTo>
                  <a:pt x="0" y="0"/>
                </a:moveTo>
                <a:lnTo>
                  <a:pt x="2228304" y="0"/>
                </a:lnTo>
                <a:lnTo>
                  <a:pt x="2228304" y="2163570"/>
                </a:lnTo>
                <a:lnTo>
                  <a:pt x="0" y="21635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3123122"/>
            <a:ext cx="16230600" cy="4806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6"/>
              </a:lnSpc>
            </a:pPr>
            <a:r>
              <a:rPr lang="en-US" sz="4099" spc="-12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本團隊將拍攝一部約40分鐘的劇情短片，背景設定在烏俄戰爭中。</a:t>
            </a:r>
          </a:p>
          <a:p>
            <a:pPr algn="l">
              <a:lnSpc>
                <a:spcPts val="4796"/>
              </a:lnSpc>
            </a:pPr>
          </a:p>
          <a:p>
            <a:pPr algn="l">
              <a:lnSpc>
                <a:spcPts val="4796"/>
              </a:lnSpc>
            </a:pPr>
            <a:r>
              <a:rPr lang="en-US" sz="4099" spc="-12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影片風格以風趣、黑色幽默喜劇為主，採用偽紀錄片形式，藉由呈現雙方立場和主角求關注的心理，反映民眾對現實荒謬的無知，同時諷刺流量社會下追求認同的荒謬行為。</a:t>
            </a:r>
          </a:p>
          <a:p>
            <a:pPr algn="l">
              <a:lnSpc>
                <a:spcPts val="4796"/>
              </a:lnSpc>
            </a:pPr>
          </a:p>
          <a:p>
            <a:pPr algn="l">
              <a:lnSpc>
                <a:spcPts val="4796"/>
              </a:lnSpc>
            </a:pPr>
            <a:r>
              <a:rPr lang="en-US" sz="4099" spc="-12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預計2025年9月開拍，2026年2月完成後投稿金穗獎、青春有影等賽事，並透過校園與社區活動公播，分享拍攝經驗與創作理念。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54024"/>
            <a:ext cx="2227910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摘要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879207" y="5856165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059020" r="0" b="-145839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802411">
            <a:off x="11783829" y="7271054"/>
            <a:ext cx="3363250" cy="5796984"/>
          </a:xfrm>
          <a:custGeom>
            <a:avLst/>
            <a:gdLst/>
            <a:ahLst/>
            <a:cxnLst/>
            <a:rect r="r" b="b" t="t" l="l"/>
            <a:pathLst>
              <a:path h="5796984" w="3363250">
                <a:moveTo>
                  <a:pt x="0" y="0"/>
                </a:moveTo>
                <a:lnTo>
                  <a:pt x="3363250" y="0"/>
                </a:lnTo>
                <a:lnTo>
                  <a:pt x="3363250" y="5796983"/>
                </a:lnTo>
                <a:lnTo>
                  <a:pt x="0" y="57969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968750" y="1071643"/>
            <a:ext cx="8496705" cy="1214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60"/>
              </a:lnSpc>
            </a:pPr>
            <a:r>
              <a:rPr lang="en-US" sz="906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核心概念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26943" y="3235197"/>
            <a:ext cx="8084992" cy="4925718"/>
            <a:chOff x="0" y="0"/>
            <a:chExt cx="2129381" cy="12973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29381" cy="1297308"/>
            </a:xfrm>
            <a:custGeom>
              <a:avLst/>
              <a:gdLst/>
              <a:ahLst/>
              <a:cxnLst/>
              <a:rect r="r" b="b" t="t" l="l"/>
              <a:pathLst>
                <a:path h="1297308" w="2129381">
                  <a:moveTo>
                    <a:pt x="48836" y="0"/>
                  </a:moveTo>
                  <a:lnTo>
                    <a:pt x="2080545" y="0"/>
                  </a:lnTo>
                  <a:cubicBezTo>
                    <a:pt x="2093497" y="0"/>
                    <a:pt x="2105919" y="5145"/>
                    <a:pt x="2115077" y="14304"/>
                  </a:cubicBezTo>
                  <a:cubicBezTo>
                    <a:pt x="2124235" y="23462"/>
                    <a:pt x="2129381" y="35884"/>
                    <a:pt x="2129381" y="48836"/>
                  </a:cubicBezTo>
                  <a:lnTo>
                    <a:pt x="2129381" y="1248472"/>
                  </a:lnTo>
                  <a:cubicBezTo>
                    <a:pt x="2129381" y="1275444"/>
                    <a:pt x="2107516" y="1297308"/>
                    <a:pt x="2080545" y="1297308"/>
                  </a:cubicBezTo>
                  <a:lnTo>
                    <a:pt x="48836" y="1297308"/>
                  </a:lnTo>
                  <a:cubicBezTo>
                    <a:pt x="21865" y="1297308"/>
                    <a:pt x="0" y="1275444"/>
                    <a:pt x="0" y="1248472"/>
                  </a:cubicBezTo>
                  <a:lnTo>
                    <a:pt x="0" y="48836"/>
                  </a:lnTo>
                  <a:cubicBezTo>
                    <a:pt x="0" y="21865"/>
                    <a:pt x="21865" y="0"/>
                    <a:pt x="48836" y="0"/>
                  </a:cubicBezTo>
                  <a:close/>
                </a:path>
              </a:pathLst>
            </a:custGeom>
            <a:solidFill>
              <a:srgbClr val="E8F6F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2129381" cy="1363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39"/>
                </a:lnSpc>
              </a:pPr>
              <a:r>
                <a:rPr lang="en-US" sz="3599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社群媒體的影響</a:t>
              </a:r>
            </a:p>
            <a:p>
              <a:pPr algn="ctr">
                <a:lnSpc>
                  <a:spcPts val="5039"/>
                </a:lnSpc>
              </a:pPr>
              <a:r>
                <a:rPr lang="en-US" sz="3599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烏俄戰爭是 21 世紀第一場由社群媒體全程紀錄的國際戰爭，資訊戰與輿論戰幾乎與實體戰爭同樣重要。個人可以透過社交平台影響國際輿論，甚至改變戰爭進程。</a:t>
              </a:r>
            </a:p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374737" y="3235197"/>
            <a:ext cx="8181434" cy="4925718"/>
            <a:chOff x="0" y="0"/>
            <a:chExt cx="2154781" cy="12973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54781" cy="1297308"/>
            </a:xfrm>
            <a:custGeom>
              <a:avLst/>
              <a:gdLst/>
              <a:ahLst/>
              <a:cxnLst/>
              <a:rect r="r" b="b" t="t" l="l"/>
              <a:pathLst>
                <a:path h="1297308" w="2154781">
                  <a:moveTo>
                    <a:pt x="48260" y="0"/>
                  </a:moveTo>
                  <a:lnTo>
                    <a:pt x="2106521" y="0"/>
                  </a:lnTo>
                  <a:cubicBezTo>
                    <a:pt x="2133174" y="0"/>
                    <a:pt x="2154781" y="21607"/>
                    <a:pt x="2154781" y="48260"/>
                  </a:cubicBezTo>
                  <a:lnTo>
                    <a:pt x="2154781" y="1249048"/>
                  </a:lnTo>
                  <a:cubicBezTo>
                    <a:pt x="2154781" y="1261847"/>
                    <a:pt x="2149696" y="1274123"/>
                    <a:pt x="2140646" y="1283173"/>
                  </a:cubicBezTo>
                  <a:cubicBezTo>
                    <a:pt x="2131595" y="1292224"/>
                    <a:pt x="2119320" y="1297308"/>
                    <a:pt x="2106521" y="1297308"/>
                  </a:cubicBezTo>
                  <a:lnTo>
                    <a:pt x="48260" y="1297308"/>
                  </a:lnTo>
                  <a:cubicBezTo>
                    <a:pt x="21607" y="1297308"/>
                    <a:pt x="0" y="1275701"/>
                    <a:pt x="0" y="1249048"/>
                  </a:cubicBezTo>
                  <a:lnTo>
                    <a:pt x="0" y="48260"/>
                  </a:lnTo>
                  <a:cubicBezTo>
                    <a:pt x="0" y="35461"/>
                    <a:pt x="5085" y="23186"/>
                    <a:pt x="14135" y="14135"/>
                  </a:cubicBezTo>
                  <a:cubicBezTo>
                    <a:pt x="23186" y="5085"/>
                    <a:pt x="35461" y="0"/>
                    <a:pt x="48260" y="0"/>
                  </a:cubicBezTo>
                  <a:close/>
                </a:path>
              </a:pathLst>
            </a:custGeom>
            <a:solidFill>
              <a:srgbClr val="F1FFE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2154781" cy="1363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39"/>
                </a:lnSpc>
              </a:pPr>
              <a:r>
                <a:rPr lang="en-US" sz="3599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流量戰爭</a:t>
              </a:r>
            </a:p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近年來，社群媒體影響了人們觀看戰爭的方式，甚至讓戰爭成為「流量產物」。在烏俄戰爭中，不僅有記者、軍事分析師在報導，還有許多普通人透過直播、短影音、貼文等方式參與。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5923445" y="7675383"/>
            <a:ext cx="2034915" cy="2611617"/>
          </a:xfrm>
          <a:custGeom>
            <a:avLst/>
            <a:gdLst/>
            <a:ahLst/>
            <a:cxnLst/>
            <a:rect r="r" b="b" t="t" l="l"/>
            <a:pathLst>
              <a:path h="2611617" w="2034915">
                <a:moveTo>
                  <a:pt x="0" y="0"/>
                </a:moveTo>
                <a:lnTo>
                  <a:pt x="2034915" y="0"/>
                </a:lnTo>
                <a:lnTo>
                  <a:pt x="2034915" y="2611617"/>
                </a:lnTo>
                <a:lnTo>
                  <a:pt x="0" y="26116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93" t="0" r="-293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879207" y="5856165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059020" r="0" b="-145839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802411">
            <a:off x="11783829" y="7271054"/>
            <a:ext cx="3363250" cy="5796984"/>
          </a:xfrm>
          <a:custGeom>
            <a:avLst/>
            <a:gdLst/>
            <a:ahLst/>
            <a:cxnLst/>
            <a:rect r="r" b="b" t="t" l="l"/>
            <a:pathLst>
              <a:path h="5796984" w="3363250">
                <a:moveTo>
                  <a:pt x="0" y="0"/>
                </a:moveTo>
                <a:lnTo>
                  <a:pt x="3363250" y="0"/>
                </a:lnTo>
                <a:lnTo>
                  <a:pt x="3363250" y="5796983"/>
                </a:lnTo>
                <a:lnTo>
                  <a:pt x="0" y="57969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97019" y="1297782"/>
            <a:ext cx="8496705" cy="1214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60"/>
              </a:lnSpc>
            </a:pPr>
            <a:r>
              <a:rPr lang="en-US" sz="906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創作動機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96196" y="3327199"/>
            <a:ext cx="8462813" cy="5503543"/>
            <a:chOff x="0" y="0"/>
            <a:chExt cx="2228889" cy="144949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28889" cy="1449493"/>
            </a:xfrm>
            <a:custGeom>
              <a:avLst/>
              <a:gdLst/>
              <a:ahLst/>
              <a:cxnLst/>
              <a:rect r="r" b="b" t="t" l="l"/>
              <a:pathLst>
                <a:path h="1449493" w="2228889">
                  <a:moveTo>
                    <a:pt x="46656" y="0"/>
                  </a:moveTo>
                  <a:lnTo>
                    <a:pt x="2182233" y="0"/>
                  </a:lnTo>
                  <a:cubicBezTo>
                    <a:pt x="2194607" y="0"/>
                    <a:pt x="2206474" y="4915"/>
                    <a:pt x="2215224" y="13665"/>
                  </a:cubicBezTo>
                  <a:cubicBezTo>
                    <a:pt x="2223974" y="22415"/>
                    <a:pt x="2228889" y="34282"/>
                    <a:pt x="2228889" y="46656"/>
                  </a:cubicBezTo>
                  <a:lnTo>
                    <a:pt x="2228889" y="1402837"/>
                  </a:lnTo>
                  <a:cubicBezTo>
                    <a:pt x="2228889" y="1428604"/>
                    <a:pt x="2208001" y="1449493"/>
                    <a:pt x="2182233" y="1449493"/>
                  </a:cubicBezTo>
                  <a:lnTo>
                    <a:pt x="46656" y="1449493"/>
                  </a:lnTo>
                  <a:cubicBezTo>
                    <a:pt x="34282" y="1449493"/>
                    <a:pt x="22415" y="1444577"/>
                    <a:pt x="13665" y="1435828"/>
                  </a:cubicBezTo>
                  <a:cubicBezTo>
                    <a:pt x="4915" y="1427078"/>
                    <a:pt x="0" y="1415211"/>
                    <a:pt x="0" y="1402837"/>
                  </a:cubicBezTo>
                  <a:lnTo>
                    <a:pt x="0" y="46656"/>
                  </a:lnTo>
                  <a:cubicBezTo>
                    <a:pt x="0" y="20888"/>
                    <a:pt x="20888" y="0"/>
                    <a:pt x="46656" y="0"/>
                  </a:cubicBezTo>
                  <a:close/>
                </a:path>
              </a:pathLst>
            </a:custGeom>
            <a:solidFill>
              <a:srgbClr val="E8E9F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228889" cy="1497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  <a:p>
              <a:pPr algn="ctr">
                <a:lnSpc>
                  <a:spcPts val="5039"/>
                </a:lnSpc>
              </a:pPr>
            </a:p>
            <a:p>
              <a:pPr algn="ctr">
                <a:lnSpc>
                  <a:spcPts val="32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356329" y="3204133"/>
            <a:ext cx="8533522" cy="5626609"/>
            <a:chOff x="0" y="0"/>
            <a:chExt cx="2247512" cy="14819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47512" cy="1481905"/>
            </a:xfrm>
            <a:custGeom>
              <a:avLst/>
              <a:gdLst/>
              <a:ahLst/>
              <a:cxnLst/>
              <a:rect r="r" b="b" t="t" l="l"/>
              <a:pathLst>
                <a:path h="1481905" w="2247512">
                  <a:moveTo>
                    <a:pt x="46269" y="0"/>
                  </a:moveTo>
                  <a:lnTo>
                    <a:pt x="2201243" y="0"/>
                  </a:lnTo>
                  <a:cubicBezTo>
                    <a:pt x="2226797" y="0"/>
                    <a:pt x="2247512" y="20715"/>
                    <a:pt x="2247512" y="46269"/>
                  </a:cubicBezTo>
                  <a:lnTo>
                    <a:pt x="2247512" y="1435636"/>
                  </a:lnTo>
                  <a:cubicBezTo>
                    <a:pt x="2247512" y="1461190"/>
                    <a:pt x="2226797" y="1481905"/>
                    <a:pt x="2201243" y="1481905"/>
                  </a:cubicBezTo>
                  <a:lnTo>
                    <a:pt x="46269" y="1481905"/>
                  </a:lnTo>
                  <a:cubicBezTo>
                    <a:pt x="33998" y="1481905"/>
                    <a:pt x="22229" y="1477030"/>
                    <a:pt x="13552" y="1468353"/>
                  </a:cubicBezTo>
                  <a:cubicBezTo>
                    <a:pt x="4875" y="1459676"/>
                    <a:pt x="0" y="1447907"/>
                    <a:pt x="0" y="1435636"/>
                  </a:cubicBezTo>
                  <a:lnTo>
                    <a:pt x="0" y="46269"/>
                  </a:lnTo>
                  <a:cubicBezTo>
                    <a:pt x="0" y="20715"/>
                    <a:pt x="20715" y="0"/>
                    <a:pt x="46269" y="0"/>
                  </a:cubicBezTo>
                  <a:close/>
                </a:path>
              </a:pathLst>
            </a:custGeom>
            <a:solidFill>
              <a:srgbClr val="FFE6E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247512" cy="1529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  <a:p>
              <a:pPr algn="ctr">
                <a:lnSpc>
                  <a:spcPts val="504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5923445" y="7675383"/>
            <a:ext cx="2034915" cy="2611617"/>
          </a:xfrm>
          <a:custGeom>
            <a:avLst/>
            <a:gdLst/>
            <a:ahLst/>
            <a:cxnLst/>
            <a:rect r="r" b="b" t="t" l="l"/>
            <a:pathLst>
              <a:path h="2611617" w="2034915">
                <a:moveTo>
                  <a:pt x="0" y="0"/>
                </a:moveTo>
                <a:lnTo>
                  <a:pt x="2034915" y="0"/>
                </a:lnTo>
                <a:lnTo>
                  <a:pt x="2034915" y="2611617"/>
                </a:lnTo>
                <a:lnTo>
                  <a:pt x="0" y="26116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93" t="0" r="-293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217102" y="1297782"/>
            <a:ext cx="8496705" cy="1214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60"/>
              </a:lnSpc>
            </a:pPr>
            <a:r>
              <a:rPr lang="en-US" sz="906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創作目的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393146" y="4080046"/>
            <a:ext cx="8496705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-1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隨著社群媒體興起，戰爭成為「流量產物」。</a:t>
            </a:r>
          </a:p>
          <a:p>
            <a:pPr algn="ctr">
              <a:lnSpc>
                <a:spcPts val="4759"/>
              </a:lnSpc>
            </a:pPr>
            <a:r>
              <a:rPr lang="en-US" sz="3399" spc="-1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烏克蘭士兵上傳戰場畫面，俄羅斯士兵分享戰果，全球觀眾透過觀看、留言、轉發「參與」戰爭，甚至有人藉此博取關注。</a:t>
            </a:r>
          </a:p>
          <a:p>
            <a:pPr algn="ctr">
              <a:lnSpc>
                <a:spcPts val="4759"/>
              </a:lnSpc>
            </a:pPr>
            <a:r>
              <a:rPr lang="en-US" sz="3399" spc="-1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這現象凸顯當代戰爭與媒體的緊密關係，也為本片提供獨特的視角。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597019" y="3780009"/>
            <a:ext cx="8223068" cy="478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-1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這部劇情短片的靈感來自高中時聽聞志願軍赴烏作戰的故事，讓我對人們願為自由而戰、甚至犧牲生命感到震驚與好奇。</a:t>
            </a:r>
          </a:p>
          <a:p>
            <a:pPr algn="ctr">
              <a:lnSpc>
                <a:spcPts val="4759"/>
              </a:lnSpc>
            </a:pPr>
            <a:r>
              <a:rPr lang="en-US" sz="3399" spc="-1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透過查閱文獻與觀看短影音，我發現戰爭敘事已超越士兵與指揮官，涵蓋志願軍、戰地記者、難民，甚至透過社群媒體參與輿論戰的普通人，構成極具戲劇張力的故事。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46058" y="-199637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4" y="0"/>
                </a:lnTo>
                <a:lnTo>
                  <a:pt x="6626484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2459280" y="8309775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78067" y="5664462"/>
            <a:ext cx="4631929" cy="4967924"/>
          </a:xfrm>
          <a:custGeom>
            <a:avLst/>
            <a:gdLst/>
            <a:ahLst/>
            <a:cxnLst/>
            <a:rect r="r" b="b" t="t" l="l"/>
            <a:pathLst>
              <a:path h="4967924" w="4631929">
                <a:moveTo>
                  <a:pt x="0" y="0"/>
                </a:moveTo>
                <a:lnTo>
                  <a:pt x="4631929" y="0"/>
                </a:lnTo>
                <a:lnTo>
                  <a:pt x="4631929" y="4967924"/>
                </a:lnTo>
                <a:lnTo>
                  <a:pt x="0" y="49679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755510">
            <a:off x="8482917" y="7510180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62932">
            <a:off x="12838983" y="6811656"/>
            <a:ext cx="6715549" cy="4114800"/>
          </a:xfrm>
          <a:custGeom>
            <a:avLst/>
            <a:gdLst/>
            <a:ahLst/>
            <a:cxnLst/>
            <a:rect r="r" b="b" t="t" l="l"/>
            <a:pathLst>
              <a:path h="4114800" w="6715549">
                <a:moveTo>
                  <a:pt x="0" y="0"/>
                </a:moveTo>
                <a:lnTo>
                  <a:pt x="6715549" y="0"/>
                </a:lnTo>
                <a:lnTo>
                  <a:pt x="67155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3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137898" y="1772798"/>
            <a:ext cx="5746167" cy="3891664"/>
            <a:chOff x="0" y="0"/>
            <a:chExt cx="7661556" cy="5188886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7661556" cy="5188886"/>
              <a:chOff x="0" y="0"/>
              <a:chExt cx="812800" cy="55047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550479"/>
              </a:xfrm>
              <a:custGeom>
                <a:avLst/>
                <a:gdLst/>
                <a:ahLst/>
                <a:cxnLst/>
                <a:rect r="r" b="b" t="t" l="l"/>
                <a:pathLst>
                  <a:path h="550479" w="812800">
                    <a:moveTo>
                      <a:pt x="406400" y="0"/>
                    </a:moveTo>
                    <a:cubicBezTo>
                      <a:pt x="181951" y="0"/>
                      <a:pt x="0" y="123229"/>
                      <a:pt x="0" y="275240"/>
                    </a:cubicBezTo>
                    <a:cubicBezTo>
                      <a:pt x="0" y="427250"/>
                      <a:pt x="181951" y="550479"/>
                      <a:pt x="406400" y="550479"/>
                    </a:cubicBezTo>
                    <a:cubicBezTo>
                      <a:pt x="630849" y="550479"/>
                      <a:pt x="812800" y="427250"/>
                      <a:pt x="812800" y="275240"/>
                    </a:cubicBezTo>
                    <a:cubicBezTo>
                      <a:pt x="812800" y="123229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6F0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3982"/>
                <a:ext cx="660400" cy="494889"/>
              </a:xfrm>
              <a:prstGeom prst="rect">
                <a:avLst/>
              </a:prstGeom>
            </p:spPr>
            <p:txBody>
              <a:bodyPr anchor="ctr" rtlCol="false" tIns="43894" lIns="43894" bIns="43894" rIns="43894"/>
              <a:lstStyle/>
              <a:p>
                <a:pPr algn="ctr">
                  <a:lnSpc>
                    <a:spcPts val="2885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056792" y="1812735"/>
              <a:ext cx="1563415" cy="1563415"/>
            </a:xfrm>
            <a:custGeom>
              <a:avLst/>
              <a:gdLst/>
              <a:ahLst/>
              <a:cxnLst/>
              <a:rect r="r" b="b" t="t" l="l"/>
              <a:pathLst>
                <a:path h="1563415" w="1563415">
                  <a:moveTo>
                    <a:pt x="0" y="0"/>
                  </a:moveTo>
                  <a:lnTo>
                    <a:pt x="1563416" y="0"/>
                  </a:lnTo>
                  <a:lnTo>
                    <a:pt x="1563416" y="1563415"/>
                  </a:lnTo>
                  <a:lnTo>
                    <a:pt x="0" y="1563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022220" y="1854052"/>
              <a:ext cx="1563415" cy="1563415"/>
            </a:xfrm>
            <a:custGeom>
              <a:avLst/>
              <a:gdLst/>
              <a:ahLst/>
              <a:cxnLst/>
              <a:rect r="r" b="b" t="t" l="l"/>
              <a:pathLst>
                <a:path h="1563415" w="1563415">
                  <a:moveTo>
                    <a:pt x="0" y="0"/>
                  </a:moveTo>
                  <a:lnTo>
                    <a:pt x="1563416" y="0"/>
                  </a:lnTo>
                  <a:lnTo>
                    <a:pt x="1563416" y="1563415"/>
                  </a:lnTo>
                  <a:lnTo>
                    <a:pt x="0" y="1563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049070" y="1859585"/>
              <a:ext cx="1563415" cy="1563655"/>
            </a:xfrm>
            <a:custGeom>
              <a:avLst/>
              <a:gdLst/>
              <a:ahLst/>
              <a:cxnLst/>
              <a:rect r="r" b="b" t="t" l="l"/>
              <a:pathLst>
                <a:path h="1563655" w="1563415">
                  <a:moveTo>
                    <a:pt x="0" y="0"/>
                  </a:moveTo>
                  <a:lnTo>
                    <a:pt x="1563416" y="0"/>
                  </a:lnTo>
                  <a:lnTo>
                    <a:pt x="1563416" y="1563655"/>
                  </a:lnTo>
                  <a:lnTo>
                    <a:pt x="0" y="1563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54649" t="-8300" r="-53928" b="-9006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175744" y="262801"/>
              <a:ext cx="7310069" cy="997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290"/>
                </a:lnSpc>
              </a:pPr>
              <a:r>
                <a:rPr lang="en-US" sz="4493" b="true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社群平台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147697" y="6051449"/>
            <a:ext cx="5971233" cy="3951177"/>
            <a:chOff x="0" y="0"/>
            <a:chExt cx="7961644" cy="5268236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91463" y="0"/>
              <a:ext cx="7778718" cy="5268236"/>
              <a:chOff x="0" y="0"/>
              <a:chExt cx="812800" cy="55047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550479"/>
              </a:xfrm>
              <a:custGeom>
                <a:avLst/>
                <a:gdLst/>
                <a:ahLst/>
                <a:cxnLst/>
                <a:rect r="r" b="b" t="t" l="l"/>
                <a:pathLst>
                  <a:path h="550479" w="812800">
                    <a:moveTo>
                      <a:pt x="406400" y="0"/>
                    </a:moveTo>
                    <a:cubicBezTo>
                      <a:pt x="181951" y="0"/>
                      <a:pt x="0" y="123229"/>
                      <a:pt x="0" y="275240"/>
                    </a:cubicBezTo>
                    <a:cubicBezTo>
                      <a:pt x="0" y="427250"/>
                      <a:pt x="181951" y="550479"/>
                      <a:pt x="406400" y="550479"/>
                    </a:cubicBezTo>
                    <a:cubicBezTo>
                      <a:pt x="630849" y="550479"/>
                      <a:pt x="812800" y="427250"/>
                      <a:pt x="812800" y="275240"/>
                    </a:cubicBezTo>
                    <a:cubicBezTo>
                      <a:pt x="812800" y="123229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9FA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3982"/>
                <a:ext cx="660400" cy="494889"/>
              </a:xfrm>
              <a:prstGeom prst="rect">
                <a:avLst/>
              </a:prstGeom>
            </p:spPr>
            <p:txBody>
              <a:bodyPr anchor="ctr" rtlCol="false" tIns="47807" lIns="47807" bIns="47807" rIns="47807"/>
              <a:lstStyle/>
              <a:p>
                <a:pPr algn="ctr">
                  <a:lnSpc>
                    <a:spcPts val="2885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1462420"/>
              <a:ext cx="7961644" cy="2248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51"/>
                </a:lnSpc>
              </a:pPr>
              <a:r>
                <a:rPr lang="en-US" sz="4893" b="true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白宮、美國國務院</a:t>
              </a:r>
            </a:p>
            <a:p>
              <a:pPr algn="ctr">
                <a:lnSpc>
                  <a:spcPts val="6851"/>
                </a:lnSpc>
              </a:pPr>
              <a:r>
                <a:rPr lang="en-US" sz="4893" b="true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等官方相關發言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137898" y="5887478"/>
            <a:ext cx="5834039" cy="3951177"/>
            <a:chOff x="0" y="0"/>
            <a:chExt cx="7778718" cy="5268236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7778718" cy="5268236"/>
              <a:chOff x="0" y="0"/>
              <a:chExt cx="812800" cy="55047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550479"/>
              </a:xfrm>
              <a:custGeom>
                <a:avLst/>
                <a:gdLst/>
                <a:ahLst/>
                <a:cxnLst/>
                <a:rect r="r" b="b" t="t" l="l"/>
                <a:pathLst>
                  <a:path h="550479" w="812800">
                    <a:moveTo>
                      <a:pt x="406400" y="0"/>
                    </a:moveTo>
                    <a:cubicBezTo>
                      <a:pt x="181951" y="0"/>
                      <a:pt x="0" y="123229"/>
                      <a:pt x="0" y="275240"/>
                    </a:cubicBezTo>
                    <a:cubicBezTo>
                      <a:pt x="0" y="427250"/>
                      <a:pt x="181951" y="550479"/>
                      <a:pt x="406400" y="550479"/>
                    </a:cubicBezTo>
                    <a:cubicBezTo>
                      <a:pt x="630849" y="550479"/>
                      <a:pt x="812800" y="427250"/>
                      <a:pt x="812800" y="275240"/>
                    </a:cubicBezTo>
                    <a:cubicBezTo>
                      <a:pt x="812800" y="123229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2C9FF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76200" y="3982"/>
                <a:ext cx="660400" cy="494889"/>
              </a:xfrm>
              <a:prstGeom prst="rect">
                <a:avLst/>
              </a:prstGeom>
            </p:spPr>
            <p:txBody>
              <a:bodyPr anchor="ctr" rtlCol="false" tIns="46708" lIns="46708" bIns="46708" rIns="46708"/>
              <a:lstStyle/>
              <a:p>
                <a:pPr algn="ctr">
                  <a:lnSpc>
                    <a:spcPts val="2885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0" y="1350463"/>
              <a:ext cx="7778718" cy="2462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33"/>
                </a:lnSpc>
              </a:pPr>
              <a:r>
                <a:rPr lang="en-US" sz="5381" b="true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相關碩博士論文</a:t>
              </a:r>
            </a:p>
            <a:p>
              <a:pPr algn="ctr">
                <a:lnSpc>
                  <a:spcPts val="7533"/>
                </a:lnSpc>
              </a:pPr>
              <a:r>
                <a:rPr lang="en-US" sz="5381" b="true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、期刊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028700" y="169260"/>
            <a:ext cx="9118997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資料蒐集方式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0225524" y="1467013"/>
            <a:ext cx="5971233" cy="4026231"/>
            <a:chOff x="0" y="0"/>
            <a:chExt cx="7961644" cy="5368308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7824496" cy="5368308"/>
              <a:chOff x="0" y="0"/>
              <a:chExt cx="802342" cy="550479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02342" cy="550479"/>
              </a:xfrm>
              <a:custGeom>
                <a:avLst/>
                <a:gdLst/>
                <a:ahLst/>
                <a:cxnLst/>
                <a:rect r="r" b="b" t="t" l="l"/>
                <a:pathLst>
                  <a:path h="550479" w="802342">
                    <a:moveTo>
                      <a:pt x="401171" y="0"/>
                    </a:moveTo>
                    <a:cubicBezTo>
                      <a:pt x="179610" y="0"/>
                      <a:pt x="0" y="123229"/>
                      <a:pt x="0" y="275240"/>
                    </a:cubicBezTo>
                    <a:cubicBezTo>
                      <a:pt x="0" y="427250"/>
                      <a:pt x="179610" y="550479"/>
                      <a:pt x="401171" y="550479"/>
                    </a:cubicBezTo>
                    <a:cubicBezTo>
                      <a:pt x="622732" y="550479"/>
                      <a:pt x="802342" y="427250"/>
                      <a:pt x="802342" y="275240"/>
                    </a:cubicBezTo>
                    <a:cubicBezTo>
                      <a:pt x="802342" y="123229"/>
                      <a:pt x="622732" y="0"/>
                      <a:pt x="401171" y="0"/>
                    </a:cubicBezTo>
                    <a:close/>
                  </a:path>
                </a:pathLst>
              </a:custGeom>
              <a:solidFill>
                <a:srgbClr val="C9D0FF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5220" y="3982"/>
                <a:ext cx="651903" cy="4948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85"/>
                  </a:lnSpc>
                </a:pPr>
              </a:p>
            </p:txBody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2223032" y="1261640"/>
              <a:ext cx="3652726" cy="3700335"/>
            </a:xfrm>
            <a:custGeom>
              <a:avLst/>
              <a:gdLst/>
              <a:ahLst/>
              <a:cxnLst/>
              <a:rect r="r" b="b" t="t" l="l"/>
              <a:pathLst>
                <a:path h="3700335" w="3652726">
                  <a:moveTo>
                    <a:pt x="0" y="0"/>
                  </a:moveTo>
                  <a:lnTo>
                    <a:pt x="3652727" y="0"/>
                  </a:lnTo>
                  <a:lnTo>
                    <a:pt x="3652727" y="3700335"/>
                  </a:lnTo>
                  <a:lnTo>
                    <a:pt x="0" y="3700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651" t="0" r="-651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 rot="0">
              <a:off x="137148" y="177196"/>
              <a:ext cx="7824496" cy="10844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20"/>
                </a:lnSpc>
              </a:pPr>
              <a:r>
                <a:rPr lang="en-US" sz="4871" b="true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相關書籍</a:t>
              </a: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2059020" r="0" b="-1458396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740459" y="8501460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8" y="0"/>
                </a:lnTo>
                <a:lnTo>
                  <a:pt x="5210768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52760" y="1846462"/>
            <a:ext cx="15289164" cy="7790798"/>
          </a:xfrm>
          <a:custGeom>
            <a:avLst/>
            <a:gdLst/>
            <a:ahLst/>
            <a:cxnLst/>
            <a:rect r="r" b="b" t="t" l="l"/>
            <a:pathLst>
              <a:path h="7790798" w="15289164">
                <a:moveTo>
                  <a:pt x="0" y="0"/>
                </a:moveTo>
                <a:lnTo>
                  <a:pt x="15289164" y="0"/>
                </a:lnTo>
                <a:lnTo>
                  <a:pt x="15289164" y="7790797"/>
                </a:lnTo>
                <a:lnTo>
                  <a:pt x="0" y="77907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2008" r="0" b="-8495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357863" y="2286000"/>
            <a:ext cx="13565582" cy="6743700"/>
            <a:chOff x="0" y="0"/>
            <a:chExt cx="3572828" cy="17761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2828" cy="1776119"/>
            </a:xfrm>
            <a:custGeom>
              <a:avLst/>
              <a:gdLst/>
              <a:ahLst/>
              <a:cxnLst/>
              <a:rect r="r" b="b" t="t" l="l"/>
              <a:pathLst>
                <a:path h="1776119" w="3572828">
                  <a:moveTo>
                    <a:pt x="29106" y="0"/>
                  </a:moveTo>
                  <a:lnTo>
                    <a:pt x="3543722" y="0"/>
                  </a:lnTo>
                  <a:cubicBezTo>
                    <a:pt x="3559797" y="0"/>
                    <a:pt x="3572828" y="13031"/>
                    <a:pt x="3572828" y="29106"/>
                  </a:cubicBezTo>
                  <a:lnTo>
                    <a:pt x="3572828" y="1747013"/>
                  </a:lnTo>
                  <a:cubicBezTo>
                    <a:pt x="3572828" y="1754732"/>
                    <a:pt x="3569762" y="1762135"/>
                    <a:pt x="3564303" y="1767594"/>
                  </a:cubicBezTo>
                  <a:cubicBezTo>
                    <a:pt x="3558845" y="1773052"/>
                    <a:pt x="3551441" y="1776119"/>
                    <a:pt x="3543722" y="1776119"/>
                  </a:cubicBezTo>
                  <a:lnTo>
                    <a:pt x="29106" y="1776119"/>
                  </a:lnTo>
                  <a:cubicBezTo>
                    <a:pt x="13031" y="1776119"/>
                    <a:pt x="0" y="1763087"/>
                    <a:pt x="0" y="1747013"/>
                  </a:cubicBezTo>
                  <a:lnTo>
                    <a:pt x="0" y="29106"/>
                  </a:lnTo>
                  <a:cubicBezTo>
                    <a:pt x="0" y="21387"/>
                    <a:pt x="3067" y="13983"/>
                    <a:pt x="8525" y="8525"/>
                  </a:cubicBezTo>
                  <a:cubicBezTo>
                    <a:pt x="13983" y="3067"/>
                    <a:pt x="21387" y="0"/>
                    <a:pt x="29106" y="0"/>
                  </a:cubicBezTo>
                  <a:close/>
                </a:path>
              </a:pathLst>
            </a:custGeom>
            <a:solidFill>
              <a:srgbClr val="FFF8F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72828" cy="18237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059020" r="0" b="-1458396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436857" y="461984"/>
            <a:ext cx="1470602" cy="1211241"/>
          </a:xfrm>
          <a:custGeom>
            <a:avLst/>
            <a:gdLst/>
            <a:ahLst/>
            <a:cxnLst/>
            <a:rect r="r" b="b" t="t" l="l"/>
            <a:pathLst>
              <a:path h="1211241" w="1470602">
                <a:moveTo>
                  <a:pt x="0" y="0"/>
                </a:moveTo>
                <a:lnTo>
                  <a:pt x="1470602" y="0"/>
                </a:lnTo>
                <a:lnTo>
                  <a:pt x="1470602" y="1211241"/>
                </a:lnTo>
                <a:lnTo>
                  <a:pt x="0" y="12112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4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965658" y="2162245"/>
            <a:ext cx="14714297" cy="7392094"/>
          </a:xfrm>
          <a:custGeom>
            <a:avLst/>
            <a:gdLst/>
            <a:ahLst/>
            <a:cxnLst/>
            <a:rect r="r" b="b" t="t" l="l"/>
            <a:pathLst>
              <a:path h="7392094" w="14714297">
                <a:moveTo>
                  <a:pt x="0" y="0"/>
                </a:moveTo>
                <a:lnTo>
                  <a:pt x="14714297" y="0"/>
                </a:lnTo>
                <a:lnTo>
                  <a:pt x="14714297" y="7392094"/>
                </a:lnTo>
                <a:lnTo>
                  <a:pt x="0" y="73920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573" t="-17306" r="0" b="-1872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78225" y="9296227"/>
            <a:ext cx="15289164" cy="341032"/>
          </a:xfrm>
          <a:custGeom>
            <a:avLst/>
            <a:gdLst/>
            <a:ahLst/>
            <a:cxnLst/>
            <a:rect r="r" b="b" t="t" l="l"/>
            <a:pathLst>
              <a:path h="341032" w="15289164">
                <a:moveTo>
                  <a:pt x="0" y="0"/>
                </a:moveTo>
                <a:lnTo>
                  <a:pt x="15289164" y="0"/>
                </a:lnTo>
                <a:lnTo>
                  <a:pt x="15289164" y="341032"/>
                </a:lnTo>
                <a:lnTo>
                  <a:pt x="0" y="3410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2962314" r="0" b="-5351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908851" y="2463546"/>
            <a:ext cx="12826205" cy="6337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7"/>
              </a:lnSpc>
            </a:pPr>
            <a:r>
              <a:rPr lang="en-US" sz="3399" spc="-10">
                <a:solidFill>
                  <a:srgbClr val="FDFDF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烏俄戰爭自2022年2月24日爆發，俄羅斯以「去納粹化」與「保護頓巴斯」為由入侵烏克蘭，烏方則堅持主權完整，譴責俄方違反國際法。戰火擴及基輔、哈爾科夫等地。  </a:t>
            </a:r>
          </a:p>
          <a:p>
            <a:pPr algn="l">
              <a:lnSpc>
                <a:spcPts val="3977"/>
              </a:lnSpc>
            </a:pPr>
          </a:p>
          <a:p>
            <a:pPr algn="l">
              <a:lnSpc>
                <a:spcPts val="3977"/>
              </a:lnSpc>
            </a:pPr>
            <a:r>
              <a:rPr lang="en-US" sz="3399" spc="-10">
                <a:solidFill>
                  <a:srgbClr val="FDFDF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該起戰爭</a:t>
            </a:r>
            <a:r>
              <a:rPr lang="en-US" sz="3399" spc="-10">
                <a:solidFill>
                  <a:srgbClr val="FDFDF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可追溯至2014年頓巴斯衝突，俄羅斯暗中支援頓內次克與盧甘斯克獨立，並吞併克里米亞。</a:t>
            </a:r>
          </a:p>
          <a:p>
            <a:pPr algn="l">
              <a:lnSpc>
                <a:spcPts val="3977"/>
              </a:lnSpc>
            </a:pPr>
          </a:p>
          <a:p>
            <a:pPr algn="l">
              <a:lnSpc>
                <a:spcPts val="3977"/>
              </a:lnSpc>
            </a:pPr>
            <a:r>
              <a:rPr lang="en-US" sz="3399" spc="-10">
                <a:solidFill>
                  <a:srgbClr val="FDFDF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2022年俄軍佔領頓巴斯大部分地區，但烏克蘭持續反攻，戰事膠著。  </a:t>
            </a:r>
          </a:p>
          <a:p>
            <a:pPr algn="l">
              <a:lnSpc>
                <a:spcPts val="3977"/>
              </a:lnSpc>
            </a:pPr>
          </a:p>
          <a:p>
            <a:pPr algn="l">
              <a:lnSpc>
                <a:spcPts val="2243"/>
              </a:lnSpc>
            </a:pPr>
            <a:r>
              <a:rPr lang="en-US" sz="3399" spc="-10">
                <a:solidFill>
                  <a:srgbClr val="FDFDF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2025年2月28日美烏會談，因外交處理不當導致礦產協議簽署失敗</a:t>
            </a:r>
          </a:p>
          <a:p>
            <a:pPr algn="l">
              <a:lnSpc>
                <a:spcPts val="3977"/>
              </a:lnSpc>
            </a:pPr>
          </a:p>
          <a:p>
            <a:pPr algn="l">
              <a:lnSpc>
                <a:spcPts val="3977"/>
              </a:lnSpc>
            </a:pPr>
            <a:r>
              <a:rPr lang="en-US" sz="3399" spc="-10">
                <a:solidFill>
                  <a:srgbClr val="FDFDF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3/3川普表明停止對烏克蘭販售軍火。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2788550">
            <a:off x="11684621" y="8960185"/>
            <a:ext cx="598405" cy="596229"/>
          </a:xfrm>
          <a:custGeom>
            <a:avLst/>
            <a:gdLst/>
            <a:ahLst/>
            <a:cxnLst/>
            <a:rect r="r" b="b" t="t" l="l"/>
            <a:pathLst>
              <a:path h="596229" w="598405">
                <a:moveTo>
                  <a:pt x="0" y="0"/>
                </a:moveTo>
                <a:lnTo>
                  <a:pt x="598405" y="0"/>
                </a:lnTo>
                <a:lnTo>
                  <a:pt x="598405" y="596230"/>
                </a:lnTo>
                <a:lnTo>
                  <a:pt x="0" y="5962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436007" y="9007488"/>
            <a:ext cx="713146" cy="421328"/>
          </a:xfrm>
          <a:custGeom>
            <a:avLst/>
            <a:gdLst/>
            <a:ahLst/>
            <a:cxnLst/>
            <a:rect r="r" b="b" t="t" l="l"/>
            <a:pathLst>
              <a:path h="421328" w="713146">
                <a:moveTo>
                  <a:pt x="0" y="0"/>
                </a:moveTo>
                <a:lnTo>
                  <a:pt x="713145" y="0"/>
                </a:lnTo>
                <a:lnTo>
                  <a:pt x="713145" y="421328"/>
                </a:lnTo>
                <a:lnTo>
                  <a:pt x="0" y="42132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64925" y="222250"/>
            <a:ext cx="4863586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田野調查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892"/>
            <a:ext cx="5148815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劇情大綱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059020" r="0" b="-1458396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5399" y="3766159"/>
            <a:ext cx="6308903" cy="3532986"/>
          </a:xfrm>
          <a:custGeom>
            <a:avLst/>
            <a:gdLst/>
            <a:ahLst/>
            <a:cxnLst/>
            <a:rect r="r" b="b" t="t" l="l"/>
            <a:pathLst>
              <a:path h="3532986" w="6308903">
                <a:moveTo>
                  <a:pt x="0" y="0"/>
                </a:moveTo>
                <a:lnTo>
                  <a:pt x="6308902" y="0"/>
                </a:lnTo>
                <a:lnTo>
                  <a:pt x="6308902" y="3532986"/>
                </a:lnTo>
                <a:lnTo>
                  <a:pt x="0" y="35329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154629" y="3800954"/>
            <a:ext cx="10438122" cy="3396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4"/>
              </a:lnSpc>
              <a:spcBef>
                <a:spcPct val="0"/>
              </a:spcBef>
            </a:pPr>
            <a:r>
              <a:rPr lang="en-US" sz="3895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2022 年 2 月 24 日俄烏戰爭爆發，這場衝突不僅改變全球局勢，也透過新聞與社群媒體成為現代戰爭敘事的重要題材。本作品透過偽紀錄片形式，探討「流量時代」下戰爭與個人認同的關係，並諷刺那些動機不純的參與者。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892"/>
            <a:ext cx="5148815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劇情大綱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817863" y="-1879084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6664" y="3248755"/>
            <a:ext cx="8136457" cy="4576757"/>
          </a:xfrm>
          <a:custGeom>
            <a:avLst/>
            <a:gdLst/>
            <a:ahLst/>
            <a:cxnLst/>
            <a:rect r="r" b="b" t="t" l="l"/>
            <a:pathLst>
              <a:path h="4576757" w="8136457">
                <a:moveTo>
                  <a:pt x="0" y="0"/>
                </a:moveTo>
                <a:lnTo>
                  <a:pt x="8136456" y="0"/>
                </a:lnTo>
                <a:lnTo>
                  <a:pt x="8136456" y="4576757"/>
                </a:lnTo>
                <a:lnTo>
                  <a:pt x="0" y="45767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059020" r="0" b="-145839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751699" y="3769241"/>
            <a:ext cx="8872690" cy="4050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4"/>
              </a:lnSpc>
              <a:spcBef>
                <a:spcPct val="0"/>
              </a:spcBef>
            </a:pPr>
            <a:r>
              <a:rPr lang="en-US" sz="3295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主角小高，20 歲，由烏克蘭代理孕母所產的小孩，是一個在班上毫無存在感的年輕人，懦弱、渴望被關注。在某日，他得知自己是由烏克蘭代理孕母所生，這讓他對烏克蘭產生了一種「家鄉情感」。當澤倫斯基號召國際志願軍時，他靈機一動，在社群媒體上發文宣稱自己即將參軍，沒想到這則貼文意外爆紅。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62481" y="3073592"/>
            <a:ext cx="7840583" cy="5026015"/>
          </a:xfrm>
          <a:custGeom>
            <a:avLst/>
            <a:gdLst/>
            <a:ahLst/>
            <a:cxnLst/>
            <a:rect r="r" b="b" t="t" l="l"/>
            <a:pathLst>
              <a:path h="5026015" w="7840583">
                <a:moveTo>
                  <a:pt x="0" y="0"/>
                </a:moveTo>
                <a:lnTo>
                  <a:pt x="7840583" y="0"/>
                </a:lnTo>
                <a:lnTo>
                  <a:pt x="7840583" y="5026014"/>
                </a:lnTo>
                <a:lnTo>
                  <a:pt x="0" y="50260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673892"/>
            <a:ext cx="5148815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劇情大綱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237734"/>
            <a:ext cx="8172061" cy="463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突然間，他從邊緣人變成風雲人物，網友討論、媒體報導，甚至連家人也為他感到驕傲。面對前所未有的關注，他選擇繼續維持這場騙局，不斷更新參軍進度，讓自己看起來更像一名「即將奔赴戰場的英雄」。然而，當媒體試圖採訪他、同學開始期待他的出發，甚至有資助者願意幫他安排機票時，他意識到這場鬧劇已經無法輕易收場。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059020" r="0" b="-1458396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01199" y="2883096"/>
            <a:ext cx="8110510" cy="5407007"/>
          </a:xfrm>
          <a:custGeom>
            <a:avLst/>
            <a:gdLst/>
            <a:ahLst/>
            <a:cxnLst/>
            <a:rect r="r" b="b" t="t" l="l"/>
            <a:pathLst>
              <a:path h="5407007" w="8110510">
                <a:moveTo>
                  <a:pt x="0" y="0"/>
                </a:moveTo>
                <a:lnTo>
                  <a:pt x="8110510" y="0"/>
                </a:lnTo>
                <a:lnTo>
                  <a:pt x="8110510" y="5407006"/>
                </a:lnTo>
                <a:lnTo>
                  <a:pt x="0" y="54070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673892"/>
            <a:ext cx="5148815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劇情大綱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237734"/>
            <a:ext cx="8172061" cy="463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朋友試圖勸他收手，提醒他謊言遲早會被揭穿，但小高已無法放棄這得來不易的關注。在一片期待與壓力之下，他最終選擇登上飛往烏克蘭的航班，儘管內心充滿恐懼，卻無法回頭。本片透過荒誕與黑色幽默，揭示社群媒體如何扭曲戰爭敘事，讓個人的命運成為流量與輿論戰的一部分，並反映出現代人對戰爭的荒謬認知。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059020" r="0" b="-1458396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2184824"/>
            <a:ext cx="8345181" cy="5901378"/>
          </a:xfrm>
          <a:custGeom>
            <a:avLst/>
            <a:gdLst/>
            <a:ahLst/>
            <a:cxnLst/>
            <a:rect r="r" b="b" t="t" l="l"/>
            <a:pathLst>
              <a:path h="5901378" w="8345181">
                <a:moveTo>
                  <a:pt x="0" y="0"/>
                </a:moveTo>
                <a:lnTo>
                  <a:pt x="8345181" y="0"/>
                </a:lnTo>
                <a:lnTo>
                  <a:pt x="8345181" y="5901378"/>
                </a:lnTo>
                <a:lnTo>
                  <a:pt x="0" y="59013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8568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2059020" r="0" b="-1458396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96763" y="8170015"/>
            <a:ext cx="2399848" cy="1832611"/>
          </a:xfrm>
          <a:custGeom>
            <a:avLst/>
            <a:gdLst/>
            <a:ahLst/>
            <a:cxnLst/>
            <a:rect r="r" b="b" t="t" l="l"/>
            <a:pathLst>
              <a:path h="1832611" w="2399848">
                <a:moveTo>
                  <a:pt x="0" y="0"/>
                </a:moveTo>
                <a:lnTo>
                  <a:pt x="2399848" y="0"/>
                </a:lnTo>
                <a:lnTo>
                  <a:pt x="2399848" y="1832611"/>
                </a:lnTo>
                <a:lnTo>
                  <a:pt x="0" y="18326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59302" y="3159656"/>
            <a:ext cx="7985819" cy="4853886"/>
          </a:xfrm>
          <a:custGeom>
            <a:avLst/>
            <a:gdLst/>
            <a:ahLst/>
            <a:cxnLst/>
            <a:rect r="r" b="b" t="t" l="l"/>
            <a:pathLst>
              <a:path h="4853886" w="7985819">
                <a:moveTo>
                  <a:pt x="0" y="0"/>
                </a:moveTo>
                <a:lnTo>
                  <a:pt x="7985819" y="0"/>
                </a:lnTo>
                <a:lnTo>
                  <a:pt x="7985819" y="4853886"/>
                </a:lnTo>
                <a:lnTo>
                  <a:pt x="0" y="48538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11603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59302" y="866775"/>
            <a:ext cx="6476851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工作進度管制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12355" y="309415"/>
            <a:ext cx="17463289" cy="9683686"/>
            <a:chOff x="0" y="0"/>
            <a:chExt cx="1526401" cy="8464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6401" cy="846415"/>
            </a:xfrm>
            <a:custGeom>
              <a:avLst/>
              <a:gdLst/>
              <a:ahLst/>
              <a:cxnLst/>
              <a:rect r="r" b="b" t="t" l="l"/>
              <a:pathLst>
                <a:path h="846415" w="1526401">
                  <a:moveTo>
                    <a:pt x="25713" y="0"/>
                  </a:moveTo>
                  <a:lnTo>
                    <a:pt x="1500688" y="0"/>
                  </a:lnTo>
                  <a:cubicBezTo>
                    <a:pt x="1507508" y="0"/>
                    <a:pt x="1514048" y="2709"/>
                    <a:pt x="1518870" y="7531"/>
                  </a:cubicBezTo>
                  <a:cubicBezTo>
                    <a:pt x="1523692" y="12353"/>
                    <a:pt x="1526401" y="18893"/>
                    <a:pt x="1526401" y="25713"/>
                  </a:cubicBezTo>
                  <a:lnTo>
                    <a:pt x="1526401" y="820702"/>
                  </a:lnTo>
                  <a:cubicBezTo>
                    <a:pt x="1526401" y="827522"/>
                    <a:pt x="1523692" y="834062"/>
                    <a:pt x="1518870" y="838884"/>
                  </a:cubicBezTo>
                  <a:cubicBezTo>
                    <a:pt x="1514048" y="843706"/>
                    <a:pt x="1507508" y="846415"/>
                    <a:pt x="1500688" y="846415"/>
                  </a:cubicBezTo>
                  <a:lnTo>
                    <a:pt x="25713" y="846415"/>
                  </a:lnTo>
                  <a:cubicBezTo>
                    <a:pt x="18893" y="846415"/>
                    <a:pt x="12353" y="843706"/>
                    <a:pt x="7531" y="838884"/>
                  </a:cubicBezTo>
                  <a:cubicBezTo>
                    <a:pt x="2709" y="834062"/>
                    <a:pt x="0" y="827522"/>
                    <a:pt x="0" y="820702"/>
                  </a:cubicBezTo>
                  <a:lnTo>
                    <a:pt x="0" y="25713"/>
                  </a:lnTo>
                  <a:cubicBezTo>
                    <a:pt x="0" y="18893"/>
                    <a:pt x="2709" y="12353"/>
                    <a:pt x="7531" y="7531"/>
                  </a:cubicBezTo>
                  <a:cubicBezTo>
                    <a:pt x="12353" y="2709"/>
                    <a:pt x="18893" y="0"/>
                    <a:pt x="25713" y="0"/>
                  </a:cubicBezTo>
                  <a:close/>
                </a:path>
              </a:pathLst>
            </a:custGeom>
            <a:solidFill>
              <a:srgbClr val="EFDF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26401" cy="8845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280674" indent="-140337" lvl="1">
                <a:lnSpc>
                  <a:spcPts val="1820"/>
                </a:lnSpc>
                <a:buFont typeface="Arial"/>
                <a:buChar char="•"/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51739" y="612570"/>
            <a:ext cx="16984521" cy="9144994"/>
            <a:chOff x="0" y="0"/>
            <a:chExt cx="1484554" cy="79933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84554" cy="799330"/>
            </a:xfrm>
            <a:custGeom>
              <a:avLst/>
              <a:gdLst/>
              <a:ahLst/>
              <a:cxnLst/>
              <a:rect r="r" b="b" t="t" l="l"/>
              <a:pathLst>
                <a:path h="799330" w="1484554">
                  <a:moveTo>
                    <a:pt x="26438" y="0"/>
                  </a:moveTo>
                  <a:lnTo>
                    <a:pt x="1458116" y="0"/>
                  </a:lnTo>
                  <a:cubicBezTo>
                    <a:pt x="1472717" y="0"/>
                    <a:pt x="1484554" y="11837"/>
                    <a:pt x="1484554" y="26438"/>
                  </a:cubicBezTo>
                  <a:lnTo>
                    <a:pt x="1484554" y="772892"/>
                  </a:lnTo>
                  <a:cubicBezTo>
                    <a:pt x="1484554" y="779904"/>
                    <a:pt x="1481768" y="786628"/>
                    <a:pt x="1476810" y="791587"/>
                  </a:cubicBezTo>
                  <a:cubicBezTo>
                    <a:pt x="1471852" y="796545"/>
                    <a:pt x="1465128" y="799330"/>
                    <a:pt x="1458116" y="799330"/>
                  </a:cubicBezTo>
                  <a:lnTo>
                    <a:pt x="26438" y="799330"/>
                  </a:lnTo>
                  <a:cubicBezTo>
                    <a:pt x="11837" y="799330"/>
                    <a:pt x="0" y="787493"/>
                    <a:pt x="0" y="772892"/>
                  </a:cubicBezTo>
                  <a:lnTo>
                    <a:pt x="0" y="26438"/>
                  </a:lnTo>
                  <a:cubicBezTo>
                    <a:pt x="0" y="11837"/>
                    <a:pt x="11837" y="0"/>
                    <a:pt x="26438" y="0"/>
                  </a:cubicBezTo>
                  <a:close/>
                </a:path>
              </a:pathLst>
            </a:custGeom>
            <a:solidFill>
              <a:srgbClr val="FFEEBE"/>
            </a:soli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484554" cy="837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280674" indent="-140337" lvl="1">
                <a:lnSpc>
                  <a:spcPts val="1820"/>
                </a:lnSpc>
                <a:buFont typeface="Arial"/>
                <a:buChar char="•"/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059020" r="0" b="-145839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244798" y="1028700"/>
            <a:ext cx="2569402" cy="1846758"/>
          </a:xfrm>
          <a:custGeom>
            <a:avLst/>
            <a:gdLst/>
            <a:ahLst/>
            <a:cxnLst/>
            <a:rect r="r" b="b" t="t" l="l"/>
            <a:pathLst>
              <a:path h="1846758" w="2569402">
                <a:moveTo>
                  <a:pt x="0" y="0"/>
                </a:moveTo>
                <a:lnTo>
                  <a:pt x="2569402" y="0"/>
                </a:lnTo>
                <a:lnTo>
                  <a:pt x="2569402" y="1846758"/>
                </a:lnTo>
                <a:lnTo>
                  <a:pt x="0" y="18467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866775"/>
            <a:ext cx="6505916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進度甘特圖</a:t>
            </a:r>
          </a:p>
        </p:txBody>
      </p: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837249" y="3929887"/>
          <a:ext cx="4348089" cy="1780230"/>
        </p:xfrm>
        <a:graphic>
          <a:graphicData uri="http://schemas.openxmlformats.org/drawingml/2006/table">
            <a:tbl>
              <a:tblPr/>
              <a:tblGrid>
                <a:gridCol w="506261"/>
                <a:gridCol w="364512"/>
                <a:gridCol w="349127"/>
                <a:gridCol w="339162"/>
                <a:gridCol w="352172"/>
                <a:gridCol w="352172"/>
                <a:gridCol w="347447"/>
                <a:gridCol w="347447"/>
                <a:gridCol w="347447"/>
                <a:gridCol w="352172"/>
                <a:gridCol w="342957"/>
                <a:gridCol w="347213"/>
              </a:tblGrid>
              <a:tr h="14168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BB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  <a:tr h="117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  <a:tr h="11707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3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71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16" id="16"/>
          <p:cNvGraphicFramePr>
            <a:graphicFrameLocks noGrp="true"/>
          </p:cNvGraphicFramePr>
          <p:nvPr/>
        </p:nvGraphicFramePr>
        <p:xfrm>
          <a:off x="837249" y="3564908"/>
          <a:ext cx="4813887" cy="191081"/>
        </p:xfrm>
        <a:graphic>
          <a:graphicData uri="http://schemas.openxmlformats.org/drawingml/2006/table">
            <a:tbl>
              <a:tblPr/>
              <a:tblGrid>
                <a:gridCol w="551202"/>
                <a:gridCol w="411339"/>
                <a:gridCol w="386770"/>
                <a:gridCol w="377209"/>
                <a:gridCol w="386770"/>
                <a:gridCol w="386770"/>
                <a:gridCol w="386770"/>
                <a:gridCol w="388887"/>
                <a:gridCol w="384654"/>
                <a:gridCol w="386770"/>
                <a:gridCol w="386770"/>
                <a:gridCol w="379974"/>
              </a:tblGrid>
              <a:tr h="1100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2"/>
                        </a:lnSpc>
                        <a:defRPr/>
                      </a:pPr>
                      <a:endParaRPr lang="en-US" sz="1100"/>
                    </a:p>
                  </a:txBody>
                  <a:tcPr marL="13901" marR="13901" marT="13901" marB="13901" anchor="ctr">
                    <a:lnL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525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17" id="17"/>
          <p:cNvGraphicFramePr>
            <a:graphicFrameLocks noGrp="true"/>
          </p:cNvGraphicFramePr>
          <p:nvPr/>
        </p:nvGraphicFramePr>
        <p:xfrm>
          <a:off x="2050287" y="3191896"/>
          <a:ext cx="1907535" cy="83958"/>
        </p:xfrm>
        <a:graphic>
          <a:graphicData uri="http://schemas.openxmlformats.org/drawingml/2006/table">
            <a:tbl>
              <a:tblPr/>
              <a:tblGrid>
                <a:gridCol w="1034567"/>
                <a:gridCol w="177829"/>
                <a:gridCol w="695139"/>
              </a:tblGrid>
              <a:tr h="446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6"/>
                        </a:lnSpc>
                        <a:defRPr/>
                      </a:pPr>
                      <a:endParaRPr lang="en-US" sz="1100"/>
                    </a:p>
                  </a:txBody>
                  <a:tcPr marL="125561" marR="125561" marT="125561" marB="125561" anchor="ctr">
                    <a:lnL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E7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6"/>
                        </a:lnSpc>
                        <a:defRPr/>
                      </a:pPr>
                      <a:endParaRPr lang="en-US" sz="1100"/>
                    </a:p>
                  </a:txBody>
                  <a:tcPr marL="125561" marR="125561" marT="125561" marB="125561" anchor="ctr">
                    <a:lnL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BB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6"/>
                        </a:lnSpc>
                        <a:defRPr/>
                      </a:pPr>
                      <a:endParaRPr lang="en-US" sz="1100"/>
                    </a:p>
                  </a:txBody>
                  <a:tcPr marL="125561" marR="125561" marT="125561" marB="125561" anchor="ctr">
                    <a:lnL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517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</a:tbl>
          </a:graphicData>
        </a:graphic>
      </p:graphicFrame>
      <p:grpSp>
        <p:nvGrpSpPr>
          <p:cNvPr name="Group 18" id="18"/>
          <p:cNvGrpSpPr/>
          <p:nvPr/>
        </p:nvGrpSpPr>
        <p:grpSpPr>
          <a:xfrm rot="0">
            <a:off x="1057909" y="3637639"/>
            <a:ext cx="9674643" cy="234385"/>
            <a:chOff x="0" y="0"/>
            <a:chExt cx="12899524" cy="312513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1323171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2025/02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377937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2025/03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3406628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461394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2025/05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516160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2025/06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6570927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2025/07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625693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2025/08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8680459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2025/09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9735225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2025/10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10789992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2025/11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11844758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2025/12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0" y="-914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時程內容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4248753" y="3253525"/>
            <a:ext cx="566224" cy="239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0"/>
              </a:lnSpc>
            </a:pPr>
            <a:r>
              <a:rPr lang="en-US" sz="1486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籌備期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865314" y="3253525"/>
            <a:ext cx="566224" cy="239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0"/>
              </a:lnSpc>
            </a:pPr>
            <a:r>
              <a:rPr lang="en-US" sz="1486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拍攝期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158669" y="3253525"/>
            <a:ext cx="1583928" cy="239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0"/>
              </a:lnSpc>
            </a:pPr>
            <a:r>
              <a:rPr lang="en-US" sz="1486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後製期/行銷宣傳期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057909" y="4024800"/>
            <a:ext cx="791075" cy="3903718"/>
            <a:chOff x="0" y="0"/>
            <a:chExt cx="1054766" cy="5204958"/>
          </a:xfrm>
        </p:grpSpPr>
        <p:sp>
          <p:nvSpPr>
            <p:cNvPr name="TextBox 35" id="35"/>
            <p:cNvSpPr txBox="true"/>
            <p:nvPr/>
          </p:nvSpPr>
          <p:spPr>
            <a:xfrm rot="0">
              <a:off x="0" y="-19050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題材發想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0" y="364808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劇本製作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0" y="66957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分鏡製作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0" y="102140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演員甄選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0" y="137323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治裝劇照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0" y="172506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讀本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0" y="207689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美術道具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0" y="242872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場勘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0" y="278055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場地租借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0" y="348421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拍攝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0" y="313238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器材租借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0" y="383604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後製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0" y="418787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配樂製作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0" y="453970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行銷宣傳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0" y="4891531"/>
              <a:ext cx="1054766" cy="3134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80"/>
                </a:lnSpc>
                <a:spcBef>
                  <a:spcPct val="0"/>
                </a:spcBef>
              </a:pPr>
              <a:r>
                <a:rPr lang="en-US" sz="1486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社群經營</a:t>
              </a:r>
            </a:p>
          </p:txBody>
        </p:sp>
      </p:grpSp>
      <p:graphicFrame>
        <p:nvGraphicFramePr>
          <p:cNvPr name="Table 50" id="50"/>
          <p:cNvGraphicFramePr>
            <a:graphicFrameLocks noGrp="true"/>
          </p:cNvGraphicFramePr>
          <p:nvPr/>
        </p:nvGraphicFramePr>
        <p:xfrm>
          <a:off x="10732552" y="3937594"/>
          <a:ext cx="2946424" cy="1773463"/>
        </p:xfrm>
        <a:graphic>
          <a:graphicData uri="http://schemas.openxmlformats.org/drawingml/2006/table">
            <a:tbl>
              <a:tblPr/>
              <a:tblGrid>
                <a:gridCol w="463984"/>
                <a:gridCol w="416985"/>
                <a:gridCol w="406676"/>
                <a:gridCol w="416985"/>
                <a:gridCol w="416985"/>
                <a:gridCol w="420862"/>
                <a:gridCol w="403948"/>
              </a:tblGrid>
              <a:tr h="14114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  <a:tr h="11659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  <a:tr h="1166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52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5213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1" id="51"/>
          <p:cNvGraphicFramePr>
            <a:graphicFrameLocks noGrp="true"/>
          </p:cNvGraphicFramePr>
          <p:nvPr/>
        </p:nvGraphicFramePr>
        <p:xfrm>
          <a:off x="10732552" y="3573310"/>
          <a:ext cx="3262066" cy="190355"/>
        </p:xfrm>
        <a:graphic>
          <a:graphicData uri="http://schemas.openxmlformats.org/drawingml/2006/table">
            <a:tbl>
              <a:tblPr/>
              <a:tblGrid>
                <a:gridCol w="509076"/>
                <a:gridCol w="462089"/>
                <a:gridCol w="450665"/>
                <a:gridCol w="462089"/>
                <a:gridCol w="462089"/>
                <a:gridCol w="462089"/>
                <a:gridCol w="453969"/>
              </a:tblGrid>
              <a:tr h="10966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1"/>
                        </a:lnSpc>
                        <a:defRPr/>
                      </a:pPr>
                      <a:endParaRPr lang="en-US" sz="1100"/>
                    </a:p>
                  </a:txBody>
                  <a:tcPr marL="13875" marR="13875" marT="13875" marB="13875" anchor="ctr">
                    <a:lnL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3474">
                      <a:solidFill>
                        <a:srgbClr val="BDBD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6"/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52" id="52"/>
          <p:cNvGraphicFramePr>
            <a:graphicFrameLocks noGrp="true"/>
          </p:cNvGraphicFramePr>
          <p:nvPr/>
        </p:nvGraphicFramePr>
        <p:xfrm>
          <a:off x="10732552" y="3191896"/>
          <a:ext cx="1473213" cy="83639"/>
        </p:xfrm>
        <a:graphic>
          <a:graphicData uri="http://schemas.openxmlformats.org/drawingml/2006/table">
            <a:tbl>
              <a:tblPr/>
              <a:tblGrid>
                <a:gridCol w="1473213"/>
              </a:tblGrid>
              <a:tr h="4445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6"/>
                        </a:lnSpc>
                        <a:defRPr/>
                      </a:pPr>
                      <a:endParaRPr lang="en-US" sz="1100"/>
                    </a:p>
                  </a:txBody>
                  <a:tcPr marL="125322" marR="125322" marT="125322" marB="125322" anchor="ctr">
                    <a:lnL cmpd="sng" algn="ctr" cap="flat" w="5496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496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496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496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A0"/>
                    </a:solidFill>
                  </a:tcPr>
                </a:tc>
              </a:tr>
            </a:tbl>
          </a:graphicData>
        </a:graphic>
      </p:graphicFrame>
      <p:sp>
        <p:nvSpPr>
          <p:cNvPr name="TextBox 53" id="53"/>
          <p:cNvSpPr txBox="true"/>
          <p:nvPr/>
        </p:nvSpPr>
        <p:spPr>
          <a:xfrm rot="0">
            <a:off x="10854161" y="3625600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2026/01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842636" y="3625600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2026/02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2831110" y="3640095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2026/03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3773054" y="3640095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2026/04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4715024" y="3632611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2026/05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5637943" y="3618589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2026/06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6589438" y="3626221"/>
            <a:ext cx="789570" cy="23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  <a:spcBef>
                <a:spcPct val="0"/>
              </a:spcBef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2026/07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3620680" y="3260170"/>
            <a:ext cx="941944" cy="239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7"/>
              </a:lnSpc>
            </a:pPr>
            <a:r>
              <a:rPr lang="en-US" sz="148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行銷宣傳期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75699" y="823952"/>
            <a:ext cx="7664257" cy="1886490"/>
            <a:chOff x="0" y="0"/>
            <a:chExt cx="1483114" cy="36505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83114" cy="365056"/>
            </a:xfrm>
            <a:custGeom>
              <a:avLst/>
              <a:gdLst/>
              <a:ahLst/>
              <a:cxnLst/>
              <a:rect r="r" b="b" t="t" l="l"/>
              <a:pathLst>
                <a:path h="365056" w="1483114">
                  <a:moveTo>
                    <a:pt x="51517" y="0"/>
                  </a:moveTo>
                  <a:lnTo>
                    <a:pt x="1431598" y="0"/>
                  </a:lnTo>
                  <a:cubicBezTo>
                    <a:pt x="1460050" y="0"/>
                    <a:pt x="1483114" y="23065"/>
                    <a:pt x="1483114" y="51517"/>
                  </a:cubicBezTo>
                  <a:lnTo>
                    <a:pt x="1483114" y="313539"/>
                  </a:lnTo>
                  <a:cubicBezTo>
                    <a:pt x="1483114" y="341991"/>
                    <a:pt x="1460050" y="365056"/>
                    <a:pt x="1431598" y="365056"/>
                  </a:cubicBezTo>
                  <a:lnTo>
                    <a:pt x="51517" y="365056"/>
                  </a:lnTo>
                  <a:cubicBezTo>
                    <a:pt x="23065" y="365056"/>
                    <a:pt x="0" y="341991"/>
                    <a:pt x="0" y="313539"/>
                  </a:cubicBezTo>
                  <a:lnTo>
                    <a:pt x="0" y="51517"/>
                  </a:lnTo>
                  <a:cubicBezTo>
                    <a:pt x="0" y="23065"/>
                    <a:pt x="23065" y="0"/>
                    <a:pt x="51517" y="0"/>
                  </a:cubicBezTo>
                  <a:close/>
                </a:path>
              </a:pathLst>
            </a:custGeom>
            <a:solidFill>
              <a:srgbClr val="EFDFB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483114" cy="412681"/>
            </a:xfrm>
            <a:prstGeom prst="rect">
              <a:avLst/>
            </a:prstGeom>
          </p:spPr>
          <p:txBody>
            <a:bodyPr anchor="ctr" rtlCol="false" tIns="62224" lIns="62224" bIns="62224" rIns="62224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85313" y="1982089"/>
            <a:ext cx="8237498" cy="550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8"/>
              </a:lnSpc>
              <a:spcBef>
                <a:spcPct val="0"/>
              </a:spcBef>
            </a:pPr>
            <a:r>
              <a:rPr lang="en-US" sz="3284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目前預估總花費約為180000元台幣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489696" y="2810330"/>
            <a:ext cx="8871828" cy="6106443"/>
            <a:chOff x="0" y="0"/>
            <a:chExt cx="1963428" cy="135141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63428" cy="1351419"/>
            </a:xfrm>
            <a:custGeom>
              <a:avLst/>
              <a:gdLst/>
              <a:ahLst/>
              <a:cxnLst/>
              <a:rect r="r" b="b" t="t" l="l"/>
              <a:pathLst>
                <a:path h="1351419" w="1963428">
                  <a:moveTo>
                    <a:pt x="44505" y="0"/>
                  </a:moveTo>
                  <a:lnTo>
                    <a:pt x="1918923" y="0"/>
                  </a:lnTo>
                  <a:cubicBezTo>
                    <a:pt x="1930727" y="0"/>
                    <a:pt x="1942046" y="4689"/>
                    <a:pt x="1950393" y="13035"/>
                  </a:cubicBezTo>
                  <a:cubicBezTo>
                    <a:pt x="1958739" y="21381"/>
                    <a:pt x="1963428" y="32701"/>
                    <a:pt x="1963428" y="44505"/>
                  </a:cubicBezTo>
                  <a:lnTo>
                    <a:pt x="1963428" y="1306915"/>
                  </a:lnTo>
                  <a:cubicBezTo>
                    <a:pt x="1963428" y="1318718"/>
                    <a:pt x="1958739" y="1330038"/>
                    <a:pt x="1950393" y="1338384"/>
                  </a:cubicBezTo>
                  <a:cubicBezTo>
                    <a:pt x="1942046" y="1346730"/>
                    <a:pt x="1930727" y="1351419"/>
                    <a:pt x="1918923" y="1351419"/>
                  </a:cubicBezTo>
                  <a:lnTo>
                    <a:pt x="44505" y="1351419"/>
                  </a:lnTo>
                  <a:cubicBezTo>
                    <a:pt x="32701" y="1351419"/>
                    <a:pt x="21381" y="1346730"/>
                    <a:pt x="13035" y="1338384"/>
                  </a:cubicBezTo>
                  <a:cubicBezTo>
                    <a:pt x="4689" y="1330038"/>
                    <a:pt x="0" y="1318718"/>
                    <a:pt x="0" y="1306915"/>
                  </a:cubicBezTo>
                  <a:lnTo>
                    <a:pt x="0" y="44505"/>
                  </a:lnTo>
                  <a:cubicBezTo>
                    <a:pt x="0" y="32701"/>
                    <a:pt x="4689" y="21381"/>
                    <a:pt x="13035" y="13035"/>
                  </a:cubicBezTo>
                  <a:cubicBezTo>
                    <a:pt x="21381" y="4689"/>
                    <a:pt x="32701" y="0"/>
                    <a:pt x="44505" y="0"/>
                  </a:cubicBezTo>
                  <a:close/>
                </a:path>
              </a:pathLst>
            </a:custGeom>
            <a:solidFill>
              <a:srgbClr val="EFDFB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963428" cy="1399044"/>
            </a:xfrm>
            <a:prstGeom prst="rect">
              <a:avLst/>
            </a:prstGeom>
          </p:spPr>
          <p:txBody>
            <a:bodyPr anchor="ctr" rtlCol="false" tIns="60455" lIns="60455" bIns="60455" rIns="60455"/>
            <a:lstStyle/>
            <a:p>
              <a:pPr algn="ctr">
                <a:lnSpc>
                  <a:spcPts val="321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059020" r="0" b="-1458396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913402" y="7388209"/>
            <a:ext cx="2585896" cy="2614417"/>
          </a:xfrm>
          <a:custGeom>
            <a:avLst/>
            <a:gdLst/>
            <a:ahLst/>
            <a:cxnLst/>
            <a:rect r="r" b="b" t="t" l="l"/>
            <a:pathLst>
              <a:path h="2614417" w="2585896">
                <a:moveTo>
                  <a:pt x="0" y="0"/>
                </a:moveTo>
                <a:lnTo>
                  <a:pt x="2585896" y="0"/>
                </a:lnTo>
                <a:lnTo>
                  <a:pt x="2585896" y="2614417"/>
                </a:lnTo>
                <a:lnTo>
                  <a:pt x="0" y="26144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0" y="923925"/>
            <a:ext cx="7310939" cy="1002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7"/>
              </a:lnSpc>
              <a:spcBef>
                <a:spcPct val="0"/>
              </a:spcBef>
            </a:pPr>
            <a:r>
              <a:rPr lang="en-US" sz="5919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預算與預期困難：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030707" y="2996708"/>
            <a:ext cx="8228593" cy="5920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預期困難&amp;</a:t>
            </a: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解決方案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FF31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經費不足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1.尋求贊助、眾籌或政府補助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2.精簡拍攝計畫，善用免費或低成本資源，如校園、公共場地。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3.可優先拍攝關鍵場景，降低拍攝天數。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FF31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人員技術不純或不足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1.尋求校內外劇組參與機會增加實際操作實務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2.尋求友情、外聘技術人員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FF31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器材運用不熟悉</a:t>
            </a:r>
          </a:p>
          <a:p>
            <a:pPr algn="l">
              <a:lnSpc>
                <a:spcPts val="3922"/>
              </a:lnSpc>
            </a:pPr>
            <a:r>
              <a:rPr lang="en-US" sz="2801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相關器材書籍和影片</a:t>
            </a:r>
          </a:p>
          <a:p>
            <a:pPr algn="l">
              <a:lnSpc>
                <a:spcPts val="3922"/>
              </a:lnSpc>
              <a:spcBef>
                <a:spcPct val="0"/>
              </a:spcBef>
            </a:pPr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30135" y="2303021"/>
            <a:ext cx="8013041" cy="809219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46058" y="-1993168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4" y="0"/>
                </a:lnTo>
                <a:lnTo>
                  <a:pt x="6626484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254896" y="5402544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7"/>
                </a:lnTo>
                <a:lnTo>
                  <a:pt x="0" y="6721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0002626"/>
            <a:ext cx="18288000" cy="284374"/>
          </a:xfrm>
          <a:custGeom>
            <a:avLst/>
            <a:gdLst/>
            <a:ahLst/>
            <a:cxnLst/>
            <a:rect r="r" b="b" t="t" l="l"/>
            <a:pathLst>
              <a:path h="284374" w="18288000">
                <a:moveTo>
                  <a:pt x="0" y="0"/>
                </a:moveTo>
                <a:lnTo>
                  <a:pt x="18288000" y="0"/>
                </a:lnTo>
                <a:lnTo>
                  <a:pt x="18288000" y="284374"/>
                </a:lnTo>
                <a:lnTo>
                  <a:pt x="0" y="284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059020" r="0" b="-145839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18004" y="3176785"/>
            <a:ext cx="14451992" cy="196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40"/>
              </a:lnSpc>
              <a:spcBef>
                <a:spcPct val="0"/>
              </a:spcBef>
            </a:pPr>
            <a:r>
              <a:rPr lang="en-US" sz="11457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謝謝各位老師的聆聽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73452" y="5895764"/>
            <a:ext cx="7341096" cy="95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也謝謝各位老師的建議!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DAGgCU0NPi8</dc:identifier>
  <dcterms:modified xsi:type="dcterms:W3CDTF">2011-08-01T06:04:30Z</dcterms:modified>
  <cp:revision>1</cp:revision>
  <dc:title>畢專PPT</dc:title>
</cp:coreProperties>
</file>