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Noto Sans T Chinese" panose="02020500000000000000" charset="-120"/>
      <p:regular r:id="rId21"/>
    </p:embeddedFont>
    <p:embeddedFont>
      <p:font typeface="王漢宗特黑體" panose="02020500000000000000" charset="-120"/>
      <p:regular r:id="rId22"/>
    </p:embeddedFont>
    <p:embeddedFont>
      <p:font typeface="王漢宗勘流亭" panose="02020500000000000000" charset="-120"/>
      <p:regular r:id="rId23"/>
    </p:embeddedFont>
    <p:embeddedFont>
      <p:font typeface="芫荽" panose="02020500000000000000" charset="-12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ormorant Garamond" panose="02020500000000000000" charset="0"/>
      <p:regular r:id="rId29"/>
    </p:embeddedFont>
    <p:embeddedFont>
      <p:font typeface="Cormorant Garamond Bold" panose="02020500000000000000" charset="0"/>
      <p:regular r:id="rId30"/>
    </p:embeddedFont>
    <p:embeddedFont>
      <p:font typeface="Cormorant Garamond Bold Italics" panose="02020500000000000000" charset="0"/>
      <p:regular r:id="rId31"/>
    </p:embeddedFont>
    <p:embeddedFont>
      <p:font typeface="Cormorant Garamond Italics" panose="02020500000000000000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jpeg"/><Relationship Id="rId7" Type="http://schemas.openxmlformats.org/officeDocument/2006/relationships/image" Target="../media/image1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3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svg"/><Relationship Id="rId11" Type="http://schemas.openxmlformats.org/officeDocument/2006/relationships/image" Target="../media/image35.jpeg"/><Relationship Id="rId5" Type="http://schemas.openxmlformats.org/officeDocument/2006/relationships/image" Target="../media/image3.png"/><Relationship Id="rId10" Type="http://schemas.openxmlformats.org/officeDocument/2006/relationships/image" Target="../media/image34.jpeg"/><Relationship Id="rId4" Type="http://schemas.openxmlformats.org/officeDocument/2006/relationships/image" Target="../media/image1.jpeg"/><Relationship Id="rId9" Type="http://schemas.openxmlformats.org/officeDocument/2006/relationships/image" Target="../media/image33.jpeg"/><Relationship Id="rId1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4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4.svg"/><Relationship Id="rId11" Type="http://schemas.openxmlformats.org/officeDocument/2006/relationships/image" Target="../media/image40.jpeg"/><Relationship Id="rId5" Type="http://schemas.openxmlformats.org/officeDocument/2006/relationships/image" Target="../media/image3.png"/><Relationship Id="rId10" Type="http://schemas.openxmlformats.org/officeDocument/2006/relationships/image" Target="../media/image39.jpeg"/><Relationship Id="rId4" Type="http://schemas.openxmlformats.org/officeDocument/2006/relationships/image" Target="../media/image1.jpeg"/><Relationship Id="rId9" Type="http://schemas.openxmlformats.org/officeDocument/2006/relationships/image" Target="../media/image33.jpeg"/><Relationship Id="rId14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3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44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4.svg"/><Relationship Id="rId11" Type="http://schemas.openxmlformats.org/officeDocument/2006/relationships/image" Target="../media/image43.jpeg"/><Relationship Id="rId5" Type="http://schemas.openxmlformats.org/officeDocument/2006/relationships/image" Target="../media/image3.png"/><Relationship Id="rId10" Type="http://schemas.openxmlformats.org/officeDocument/2006/relationships/image" Target="../media/image42.jpeg"/><Relationship Id="rId4" Type="http://schemas.openxmlformats.org/officeDocument/2006/relationships/image" Target="../media/image1.jpeg"/><Relationship Id="rId9" Type="http://schemas.openxmlformats.org/officeDocument/2006/relationships/image" Target="../media/image33.jpeg"/><Relationship Id="rId1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46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38.sv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4.svg"/><Relationship Id="rId11" Type="http://schemas.openxmlformats.org/officeDocument/2006/relationships/image" Target="../media/image37.png"/><Relationship Id="rId5" Type="http://schemas.openxmlformats.org/officeDocument/2006/relationships/image" Target="../media/image3.png"/><Relationship Id="rId10" Type="http://schemas.openxmlformats.org/officeDocument/2006/relationships/image" Target="../media/image45.png"/><Relationship Id="rId4" Type="http://schemas.openxmlformats.org/officeDocument/2006/relationships/image" Target="../media/image1.jpeg"/><Relationship Id="rId9" Type="http://schemas.openxmlformats.org/officeDocument/2006/relationships/image" Target="../media/image33.jpe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11" Type="http://schemas.openxmlformats.org/officeDocument/2006/relationships/image" Target="../media/image55.svg"/><Relationship Id="rId5" Type="http://schemas.openxmlformats.org/officeDocument/2006/relationships/image" Target="../media/image50.png"/><Relationship Id="rId10" Type="http://schemas.openxmlformats.org/officeDocument/2006/relationships/image" Target="../media/image54.png"/><Relationship Id="rId4" Type="http://schemas.openxmlformats.org/officeDocument/2006/relationships/image" Target="../media/image49.svg"/><Relationship Id="rId9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8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svg"/><Relationship Id="rId9" Type="http://schemas.openxmlformats.org/officeDocument/2006/relationships/image" Target="../media/image5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10" Type="http://schemas.openxmlformats.org/officeDocument/2006/relationships/image" Target="../media/image66.jpeg"/><Relationship Id="rId4" Type="http://schemas.openxmlformats.org/officeDocument/2006/relationships/image" Target="../media/image1.jpeg"/><Relationship Id="rId9" Type="http://schemas.openxmlformats.org/officeDocument/2006/relationships/image" Target="../media/image6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Relationship Id="rId9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Relationship Id="rId9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262780"/>
            <a:ext cx="18288000" cy="10928270"/>
            <a:chOff x="0" y="0"/>
            <a:chExt cx="24384000" cy="14571026"/>
          </a:xfrm>
        </p:grpSpPr>
        <p:sp>
          <p:nvSpPr>
            <p:cNvPr id="4" name="Freeform 4"/>
            <p:cNvSpPr/>
            <p:nvPr/>
          </p:nvSpPr>
          <p:spPr>
            <a:xfrm>
              <a:off x="0" y="350373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77" b="-16777"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24384000" cy="14571026"/>
              <a:chOff x="0" y="0"/>
              <a:chExt cx="4816593" cy="287822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858581">
                  <a:alpha val="49804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816593" cy="29163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15681886" y="497283"/>
            <a:ext cx="2606114" cy="2606114"/>
          </a:xfrm>
          <a:custGeom>
            <a:avLst/>
            <a:gdLst/>
            <a:ahLst/>
            <a:cxnLst/>
            <a:rect l="l" t="t" r="r" b="b"/>
            <a:pathLst>
              <a:path w="2606114" h="2606114">
                <a:moveTo>
                  <a:pt x="0" y="0"/>
                </a:moveTo>
                <a:lnTo>
                  <a:pt x="2606114" y="0"/>
                </a:lnTo>
                <a:lnTo>
                  <a:pt x="2606114" y="2606115"/>
                </a:lnTo>
                <a:lnTo>
                  <a:pt x="0" y="2606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0" y="497283"/>
            <a:ext cx="2606114" cy="2606114"/>
          </a:xfrm>
          <a:custGeom>
            <a:avLst/>
            <a:gdLst/>
            <a:ahLst/>
            <a:cxnLst/>
            <a:rect l="l" t="t" r="r" b="b"/>
            <a:pathLst>
              <a:path w="2606114" h="2606114">
                <a:moveTo>
                  <a:pt x="0" y="0"/>
                </a:moveTo>
                <a:lnTo>
                  <a:pt x="2606114" y="0"/>
                </a:lnTo>
                <a:lnTo>
                  <a:pt x="2606114" y="2606115"/>
                </a:lnTo>
                <a:lnTo>
                  <a:pt x="0" y="2606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800000">
            <a:off x="0" y="7228005"/>
            <a:ext cx="2606114" cy="2606114"/>
          </a:xfrm>
          <a:custGeom>
            <a:avLst/>
            <a:gdLst/>
            <a:ahLst/>
            <a:cxnLst/>
            <a:rect l="l" t="t" r="r" b="b"/>
            <a:pathLst>
              <a:path w="2606114" h="2606114">
                <a:moveTo>
                  <a:pt x="0" y="0"/>
                </a:moveTo>
                <a:lnTo>
                  <a:pt x="2606114" y="0"/>
                </a:lnTo>
                <a:lnTo>
                  <a:pt x="2606114" y="2606115"/>
                </a:lnTo>
                <a:lnTo>
                  <a:pt x="0" y="2606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400000">
            <a:off x="15494536" y="7228005"/>
            <a:ext cx="2606114" cy="2606114"/>
          </a:xfrm>
          <a:custGeom>
            <a:avLst/>
            <a:gdLst/>
            <a:ahLst/>
            <a:cxnLst/>
            <a:rect l="l" t="t" r="r" b="b"/>
            <a:pathLst>
              <a:path w="2606114" h="2606114">
                <a:moveTo>
                  <a:pt x="0" y="0"/>
                </a:moveTo>
                <a:lnTo>
                  <a:pt x="2606114" y="0"/>
                </a:lnTo>
                <a:lnTo>
                  <a:pt x="2606114" y="2606115"/>
                </a:lnTo>
                <a:lnTo>
                  <a:pt x="0" y="2606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AutoShape 12"/>
          <p:cNvSpPr/>
          <p:nvPr/>
        </p:nvSpPr>
        <p:spPr>
          <a:xfrm>
            <a:off x="1547774" y="582443"/>
            <a:ext cx="514059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V="1">
            <a:off x="74515" y="2065038"/>
            <a:ext cx="0" cy="624412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18100650" y="2065038"/>
            <a:ext cx="0" cy="6244129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Freeform 15"/>
          <p:cNvSpPr/>
          <p:nvPr/>
        </p:nvSpPr>
        <p:spPr>
          <a:xfrm>
            <a:off x="6709659" y="189946"/>
            <a:ext cx="4627245" cy="572096"/>
          </a:xfrm>
          <a:custGeom>
            <a:avLst/>
            <a:gdLst/>
            <a:ahLst/>
            <a:cxnLst/>
            <a:rect l="l" t="t" r="r" b="b"/>
            <a:pathLst>
              <a:path w="4627245" h="572096">
                <a:moveTo>
                  <a:pt x="0" y="0"/>
                </a:moveTo>
                <a:lnTo>
                  <a:pt x="4627245" y="0"/>
                </a:lnTo>
                <a:lnTo>
                  <a:pt x="4627245" y="572095"/>
                </a:lnTo>
                <a:lnTo>
                  <a:pt x="0" y="572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AutoShape 16"/>
          <p:cNvSpPr/>
          <p:nvPr/>
        </p:nvSpPr>
        <p:spPr>
          <a:xfrm flipV="1">
            <a:off x="11414424" y="571798"/>
            <a:ext cx="448020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V="1">
            <a:off x="1324385" y="9747733"/>
            <a:ext cx="526604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6709659" y="9344591"/>
            <a:ext cx="4627245" cy="572096"/>
          </a:xfrm>
          <a:custGeom>
            <a:avLst/>
            <a:gdLst/>
            <a:ahLst/>
            <a:cxnLst/>
            <a:rect l="l" t="t" r="r" b="b"/>
            <a:pathLst>
              <a:path w="4627245" h="572096">
                <a:moveTo>
                  <a:pt x="0" y="0"/>
                </a:moveTo>
                <a:lnTo>
                  <a:pt x="4627245" y="0"/>
                </a:lnTo>
                <a:lnTo>
                  <a:pt x="4627245" y="572095"/>
                </a:lnTo>
                <a:lnTo>
                  <a:pt x="0" y="5720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AutoShape 19"/>
          <p:cNvSpPr/>
          <p:nvPr/>
        </p:nvSpPr>
        <p:spPr>
          <a:xfrm>
            <a:off x="11414424" y="9737088"/>
            <a:ext cx="4256817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2022065" y="1623929"/>
            <a:ext cx="14253394" cy="2407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9"/>
              </a:lnSpc>
            </a:pPr>
            <a:r>
              <a:rPr lang="en-US" sz="4606" spc="1151">
                <a:solidFill>
                  <a:srgbClr val="FFFFFF"/>
                </a:solidFill>
                <a:latin typeface="芫荽"/>
                <a:ea typeface="芫荽"/>
                <a:cs typeface="芫荽"/>
                <a:sym typeface="芫荽"/>
              </a:rPr>
              <a:t>亞洲大學 資訊傳播學系114年第二十屆</a:t>
            </a:r>
          </a:p>
          <a:p>
            <a:pPr algn="ctr">
              <a:lnSpc>
                <a:spcPts val="6449"/>
              </a:lnSpc>
            </a:pPr>
            <a:endParaRPr lang="en-US" sz="4606" spc="1151">
              <a:solidFill>
                <a:srgbClr val="FFFFFF"/>
              </a:solidFill>
              <a:latin typeface="芫荽"/>
              <a:ea typeface="芫荽"/>
              <a:cs typeface="芫荽"/>
              <a:sym typeface="芫荽"/>
            </a:endParaRPr>
          </a:p>
          <a:p>
            <a:pPr algn="ctr">
              <a:lnSpc>
                <a:spcPts val="6449"/>
              </a:lnSpc>
              <a:spcBef>
                <a:spcPct val="0"/>
              </a:spcBef>
            </a:pPr>
            <a:r>
              <a:rPr lang="en-US" sz="4606" spc="1151">
                <a:solidFill>
                  <a:srgbClr val="FFFFFF"/>
                </a:solidFill>
                <a:latin typeface="芫荽"/>
                <a:ea typeface="芫荽"/>
                <a:cs typeface="芫荽"/>
                <a:sym typeface="芫荽"/>
              </a:rPr>
              <a:t>畢業專題期初執行成果報告書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01632" y="4726374"/>
            <a:ext cx="16287750" cy="112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900" spc="1475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《你也可以叫我小高》劇情片製作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87353" y="7437683"/>
            <a:ext cx="6516308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i="1" spc="75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指導老師：曾也慎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262780"/>
            <a:ext cx="18288000" cy="10928270"/>
            <a:chOff x="0" y="0"/>
            <a:chExt cx="24384000" cy="14571026"/>
          </a:xfrm>
        </p:grpSpPr>
        <p:sp>
          <p:nvSpPr>
            <p:cNvPr id="4" name="Freeform 4"/>
            <p:cNvSpPr/>
            <p:nvPr/>
          </p:nvSpPr>
          <p:spPr>
            <a:xfrm>
              <a:off x="0" y="350373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77" b="-16777"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24384000" cy="14571026"/>
              <a:chOff x="0" y="0"/>
              <a:chExt cx="4816593" cy="287822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858581">
                  <a:alpha val="52941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816593" cy="29163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0" y="9524428"/>
            <a:ext cx="16230600" cy="5011198"/>
          </a:xfrm>
          <a:custGeom>
            <a:avLst/>
            <a:gdLst/>
            <a:ahLst/>
            <a:cxnLst/>
            <a:rect l="l" t="t" r="r" b="b"/>
            <a:pathLst>
              <a:path w="16230600" h="5011198">
                <a:moveTo>
                  <a:pt x="0" y="0"/>
                </a:moveTo>
                <a:lnTo>
                  <a:pt x="16230600" y="0"/>
                </a:lnTo>
                <a:lnTo>
                  <a:pt x="16230600" y="5011198"/>
                </a:lnTo>
                <a:lnTo>
                  <a:pt x="0" y="50111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230600" y="9524428"/>
            <a:ext cx="16230600" cy="5011198"/>
          </a:xfrm>
          <a:custGeom>
            <a:avLst/>
            <a:gdLst/>
            <a:ahLst/>
            <a:cxnLst/>
            <a:rect l="l" t="t" r="r" b="b"/>
            <a:pathLst>
              <a:path w="16230600" h="5011198">
                <a:moveTo>
                  <a:pt x="0" y="0"/>
                </a:moveTo>
                <a:lnTo>
                  <a:pt x="16230600" y="0"/>
                </a:lnTo>
                <a:lnTo>
                  <a:pt x="16230600" y="5011198"/>
                </a:lnTo>
                <a:lnTo>
                  <a:pt x="0" y="50111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1853598" y="-4207953"/>
            <a:ext cx="16230600" cy="5011198"/>
          </a:xfrm>
          <a:custGeom>
            <a:avLst/>
            <a:gdLst/>
            <a:ahLst/>
            <a:cxnLst/>
            <a:rect l="l" t="t" r="r" b="b"/>
            <a:pathLst>
              <a:path w="16230600" h="5011198">
                <a:moveTo>
                  <a:pt x="0" y="0"/>
                </a:moveTo>
                <a:lnTo>
                  <a:pt x="16230600" y="0"/>
                </a:lnTo>
                <a:lnTo>
                  <a:pt x="16230600" y="5011198"/>
                </a:lnTo>
                <a:lnTo>
                  <a:pt x="0" y="50111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377002" y="-4207953"/>
            <a:ext cx="16230600" cy="5011198"/>
          </a:xfrm>
          <a:custGeom>
            <a:avLst/>
            <a:gdLst/>
            <a:ahLst/>
            <a:cxnLst/>
            <a:rect l="l" t="t" r="r" b="b"/>
            <a:pathLst>
              <a:path w="16230600" h="5011198">
                <a:moveTo>
                  <a:pt x="0" y="0"/>
                </a:moveTo>
                <a:lnTo>
                  <a:pt x="16230600" y="0"/>
                </a:lnTo>
                <a:lnTo>
                  <a:pt x="16230600" y="5011198"/>
                </a:lnTo>
                <a:lnTo>
                  <a:pt x="0" y="50111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23207" y="3899287"/>
            <a:ext cx="1404463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01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10867" y="3899287"/>
            <a:ext cx="1404463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02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160330" y="3899287"/>
            <a:ext cx="1404463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3141" y="5396617"/>
            <a:ext cx="576459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劇情與角色介紹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980263" y="5374814"/>
            <a:ext cx="5764597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平台進度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061221" y="5374814"/>
            <a:ext cx="3303755" cy="9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spc="1200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演員進度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06139" y="695325"/>
            <a:ext cx="10209457" cy="163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64"/>
              </a:lnSpc>
              <a:spcBef>
                <a:spcPct val="0"/>
              </a:spcBef>
            </a:pPr>
            <a:r>
              <a:rPr lang="en-US" sz="8617" spc="2154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目錄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262780"/>
            <a:ext cx="18288000" cy="10928270"/>
            <a:chOff x="0" y="0"/>
            <a:chExt cx="24384000" cy="14571026"/>
          </a:xfrm>
        </p:grpSpPr>
        <p:sp>
          <p:nvSpPr>
            <p:cNvPr id="4" name="Freeform 4"/>
            <p:cNvSpPr/>
            <p:nvPr/>
          </p:nvSpPr>
          <p:spPr>
            <a:xfrm>
              <a:off x="0" y="350373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77" b="-16777"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24384000" cy="14571026"/>
              <a:chOff x="0" y="0"/>
              <a:chExt cx="4816593" cy="287822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858581">
                  <a:alpha val="52941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816593" cy="29163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580160" y="1995140"/>
            <a:ext cx="17127680" cy="8135648"/>
          </a:xfrm>
          <a:custGeom>
            <a:avLst/>
            <a:gdLst/>
            <a:ahLst/>
            <a:cxnLst/>
            <a:rect l="l" t="t" r="r" b="b"/>
            <a:pathLst>
              <a:path w="17127680" h="8135648">
                <a:moveTo>
                  <a:pt x="0" y="0"/>
                </a:moveTo>
                <a:lnTo>
                  <a:pt x="17127680" y="0"/>
                </a:lnTo>
                <a:lnTo>
                  <a:pt x="17127680" y="8135647"/>
                </a:lnTo>
                <a:lnTo>
                  <a:pt x="0" y="8135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27258" y="6294198"/>
            <a:ext cx="3760742" cy="3992802"/>
          </a:xfrm>
          <a:custGeom>
            <a:avLst/>
            <a:gdLst/>
            <a:ahLst/>
            <a:cxnLst/>
            <a:rect l="l" t="t" r="r" b="b"/>
            <a:pathLst>
              <a:path w="3760742" h="3992802">
                <a:moveTo>
                  <a:pt x="0" y="0"/>
                </a:moveTo>
                <a:lnTo>
                  <a:pt x="3760742" y="0"/>
                </a:lnTo>
                <a:lnTo>
                  <a:pt x="3760742" y="3992802"/>
                </a:lnTo>
                <a:lnTo>
                  <a:pt x="0" y="39928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18059" y="2616127"/>
            <a:ext cx="15651882" cy="5505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過去社群媒體經營失敗的小高一直想樣獲得爆紅的機會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在某一次與好友林凱德聊天意外發現烏俄戰爭可以獲得眾人追捧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因此在個人頻道上發布自己會開始拍攝參與烏俄戰爭的影片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這一則影片獲得大量關注，不過也受到很多輿論質疑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。</a:t>
            </a:r>
          </a:p>
          <a:p>
            <a:pPr algn="ctr">
              <a:lnSpc>
                <a:spcPts val="4759"/>
              </a:lnSpc>
            </a:pPr>
            <a:endParaRPr lang="en-US" sz="3399" b="1" i="1" spc="849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  <a:p>
            <a:pPr algn="ctr">
              <a:lnSpc>
                <a:spcPts val="4759"/>
              </a:lnSpc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林凱德希望小高跟大家坦白那部影片就是玩笑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但小高深知如果跟大家坦白就會失去關注並且受到大家的撻伐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因此持續編</a:t>
            </a:r>
            <a:r>
              <a:rPr lang="zh-TW" alt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織</a:t>
            </a: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他的謊言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，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i="1" spc="849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最終前往烏克蘭</a:t>
            </a:r>
            <a:r>
              <a:rPr lang="en-US" sz="3399" b="1" i="1" spc="849" dirty="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1620" y="6743283"/>
            <a:ext cx="3672041" cy="3543717"/>
          </a:xfrm>
          <a:custGeom>
            <a:avLst/>
            <a:gdLst/>
            <a:ahLst/>
            <a:cxnLst/>
            <a:rect l="l" t="t" r="r" b="b"/>
            <a:pathLst>
              <a:path w="3672041" h="3543717">
                <a:moveTo>
                  <a:pt x="0" y="0"/>
                </a:moveTo>
                <a:lnTo>
                  <a:pt x="3672042" y="0"/>
                </a:lnTo>
                <a:lnTo>
                  <a:pt x="3672042" y="3543717"/>
                </a:lnTo>
                <a:lnTo>
                  <a:pt x="0" y="354371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885846" y="508000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spc="1374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劇情與角色介紹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262780"/>
            <a:ext cx="18288000" cy="10928270"/>
            <a:chOff x="0" y="0"/>
            <a:chExt cx="24384000" cy="14571026"/>
          </a:xfrm>
        </p:grpSpPr>
        <p:sp>
          <p:nvSpPr>
            <p:cNvPr id="4" name="Freeform 4"/>
            <p:cNvSpPr/>
            <p:nvPr/>
          </p:nvSpPr>
          <p:spPr>
            <a:xfrm>
              <a:off x="0" y="350373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77" b="-16777"/>
              </a:stretch>
            </a:blipFill>
          </p:spPr>
        </p:sp>
        <p:grpSp>
          <p:nvGrpSpPr>
            <p:cNvPr id="5" name="Group 5"/>
            <p:cNvGrpSpPr/>
            <p:nvPr/>
          </p:nvGrpSpPr>
          <p:grpSpPr>
            <a:xfrm>
              <a:off x="0" y="0"/>
              <a:ext cx="24384000" cy="14571026"/>
              <a:chOff x="0" y="0"/>
              <a:chExt cx="4816593" cy="2878227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6C6C68">
                  <a:alpha val="52941"/>
                </a:srgbClr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4816593" cy="29163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14301871" y="7487747"/>
            <a:ext cx="2957429" cy="2190039"/>
          </a:xfrm>
          <a:custGeom>
            <a:avLst/>
            <a:gdLst/>
            <a:ahLst/>
            <a:cxnLst/>
            <a:rect l="l" t="t" r="r" b="b"/>
            <a:pathLst>
              <a:path w="2957429" h="2190039">
                <a:moveTo>
                  <a:pt x="0" y="0"/>
                </a:moveTo>
                <a:lnTo>
                  <a:pt x="2957429" y="0"/>
                </a:lnTo>
                <a:lnTo>
                  <a:pt x="2957429" y="2190040"/>
                </a:lnTo>
                <a:lnTo>
                  <a:pt x="0" y="21900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084967" y="633657"/>
            <a:ext cx="548243" cy="548243"/>
          </a:xfrm>
          <a:custGeom>
            <a:avLst/>
            <a:gdLst/>
            <a:ahLst/>
            <a:cxnLst/>
            <a:rect l="l" t="t" r="r" b="b"/>
            <a:pathLst>
              <a:path w="548243" h="548243">
                <a:moveTo>
                  <a:pt x="0" y="0"/>
                </a:moveTo>
                <a:lnTo>
                  <a:pt x="548243" y="0"/>
                </a:lnTo>
                <a:lnTo>
                  <a:pt x="548243" y="548243"/>
                </a:lnTo>
                <a:lnTo>
                  <a:pt x="0" y="548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885846" y="330200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spc="1374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劇本進度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464440"/>
            <a:ext cx="13099541" cy="705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3"/>
              </a:lnSpc>
              <a:spcBef>
                <a:spcPct val="0"/>
              </a:spcBef>
            </a:pPr>
            <a:r>
              <a:rPr lang="en-US" sz="4095" b="1" i="1" spc="1023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劇本</a:t>
            </a:r>
            <a:r>
              <a:rPr lang="zh-TW" altLang="en-US" sz="4095" b="1" i="1" spc="1023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已</a:t>
            </a:r>
            <a:r>
              <a:rPr lang="en-US" sz="4095" b="1" i="1" spc="1023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完成，以下是關鍵場次大綱</a:t>
            </a:r>
            <a:endParaRPr lang="en-US" sz="4095" b="1" i="1" spc="1023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867723" y="416413"/>
            <a:ext cx="434488" cy="434488"/>
          </a:xfrm>
          <a:custGeom>
            <a:avLst/>
            <a:gdLst/>
            <a:ahLst/>
            <a:cxnLst/>
            <a:rect l="l" t="t" r="r" b="b"/>
            <a:pathLst>
              <a:path w="434488" h="434488">
                <a:moveTo>
                  <a:pt x="0" y="0"/>
                </a:moveTo>
                <a:lnTo>
                  <a:pt x="434487" y="0"/>
                </a:lnTo>
                <a:lnTo>
                  <a:pt x="434487" y="434487"/>
                </a:lnTo>
                <a:lnTo>
                  <a:pt x="0" y="4344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2396242"/>
            <a:ext cx="13099541" cy="728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小高準備拍攝「最後一支影片」，誇張朗讀遺書內容，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表達自己想參戰的決心，並反駁網路謠言。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凱德在鏡頭後質疑其動機，笑場打斷拍攝，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小高卻突然嚴肅表明自己是認真的，讓氣氛瞬間凝重。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200" b="1" i="1" spc="80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接著播放訓練快剪，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凱德一邊加旁白一邊低聲指出小高其實不想真的出發，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引發小高情緒堆疊，進入感性收尾。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200" b="1" i="1" spc="80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凱德終於忍不住拿起相機質問其拍片動機，小高坦言「不知道怎麼停下來了」。最後決定重拍一遍，鏡頭定格於他提著行李說：「這次是真的沒有Take 2了。」</a:t>
            </a:r>
          </a:p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i="1" spc="800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字幕顯示：「出發時間：未定」。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10" y="411478"/>
            <a:ext cx="5841802" cy="1737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spc="2300">
                <a:solidFill>
                  <a:srgbClr val="000000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參考影片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172312" y="1923097"/>
            <a:ext cx="3301901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129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偽紀錄片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40231" y="1923097"/>
            <a:ext cx="2476500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129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紀錄片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315085" y="3105785"/>
            <a:ext cx="7016353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再也不見2020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再也不見2021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逃兵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芭樂特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其他網路影片（賣場大丈夫）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40130" y="3105785"/>
            <a:ext cx="6476702" cy="7181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九槍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驚爆烏克蘭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冷血到厭戰＿俄軍悄悄話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種土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衝擊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里長奧笑連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吹夢無蹤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逃出北韓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後勁：王建民</a:t>
            </a:r>
          </a:p>
          <a:p>
            <a:pPr algn="ctr">
              <a:lnSpc>
                <a:spcPts val="4759"/>
              </a:lnSpc>
            </a:pPr>
            <a:r>
              <a:rPr lang="en-US" sz="3399" b="1" i="1" spc="849">
                <a:solidFill>
                  <a:srgbClr val="000000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金牌之路：巴黎奧運夢幻隊</a:t>
            </a:r>
          </a:p>
          <a:p>
            <a:pPr algn="ctr">
              <a:lnSpc>
                <a:spcPts val="4759"/>
              </a:lnSpc>
            </a:pPr>
            <a:endParaRPr lang="en-US" sz="3399" b="1" i="1" spc="849">
              <a:solidFill>
                <a:srgbClr val="000000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  <a:p>
            <a:pPr algn="ctr">
              <a:lnSpc>
                <a:spcPts val="4759"/>
              </a:lnSpc>
            </a:pPr>
            <a:endParaRPr lang="en-US" sz="3399" b="1" i="1" spc="849">
              <a:solidFill>
                <a:srgbClr val="000000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77" b="-16777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-262780"/>
            <a:ext cx="18288000" cy="10928270"/>
            <a:chOff x="0" y="0"/>
            <a:chExt cx="4816593" cy="287822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2878227"/>
            </a:xfrm>
            <a:custGeom>
              <a:avLst/>
              <a:gdLst/>
              <a:ahLst/>
              <a:cxnLst/>
              <a:rect l="l" t="t" r="r" b="b"/>
              <a:pathLst>
                <a:path w="4816592" h="2878227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2856637"/>
                  </a:lnTo>
                  <a:cubicBezTo>
                    <a:pt x="4816592" y="2868561"/>
                    <a:pt x="4806926" y="2878227"/>
                    <a:pt x="4795002" y="2878227"/>
                  </a:cubicBezTo>
                  <a:lnTo>
                    <a:pt x="21590" y="2878227"/>
                  </a:lnTo>
                  <a:cubicBezTo>
                    <a:pt x="9666" y="2878227"/>
                    <a:pt x="0" y="2868561"/>
                    <a:pt x="0" y="2856637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858581">
                <a:alpha val="52941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816593" cy="2916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87385" y="699389"/>
            <a:ext cx="10900931" cy="8866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影片風格設計</a:t>
            </a: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本片將會以偽紀錄片的形式</a:t>
            </a:r>
            <a:r>
              <a:rPr lang="en-US" sz="4148" spc="1037" dirty="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，</a:t>
            </a: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利用各種視角如</a:t>
            </a:r>
            <a:r>
              <a:rPr lang="en-US" sz="4148" spc="1037" dirty="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:</a:t>
            </a: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主角自拍、配角拍攝監視器</a:t>
            </a:r>
            <a:r>
              <a:rPr lang="en-US" sz="4148" spc="1037" dirty="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、</a:t>
            </a: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行車記錄器、路人手機拍攝畫面</a:t>
            </a: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如關鍵場次-主角吵架</a:t>
            </a:r>
            <a:r>
              <a:rPr lang="en-US" sz="4148" spc="1037" dirty="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，</a:t>
            </a: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主角保持理性說明即將前往烏克蘭</a:t>
            </a: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運用定鏡掩蓋不想前往烏克蘭的想法</a:t>
            </a: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但凱德一把搶走相機拍攝小高</a:t>
            </a:r>
            <a:r>
              <a:rPr lang="en-US" sz="4148" spc="1037" dirty="0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，</a:t>
            </a:r>
          </a:p>
          <a:p>
            <a:pPr algn="l">
              <a:lnSpc>
                <a:spcPts val="5807"/>
              </a:lnSpc>
              <a:spcBef>
                <a:spcPct val="0"/>
              </a:spcBef>
            </a:pPr>
            <a:r>
              <a:rPr lang="en-US" sz="4148" spc="1037" dirty="0" err="1">
                <a:solidFill>
                  <a:srgbClr val="FFFFFF"/>
                </a:solidFill>
                <a:latin typeface="王漢宗特黑體"/>
                <a:ea typeface="王漢宗特黑體"/>
                <a:cs typeface="王漢宗特黑體"/>
                <a:sym typeface="王漢宗特黑體"/>
              </a:rPr>
              <a:t>隨情緒晃動的運鏡畫面凸顯想法衝突</a:t>
            </a:r>
            <a:endParaRPr lang="en-US" sz="4148" spc="1037" dirty="0">
              <a:solidFill>
                <a:srgbClr val="FFFFFF"/>
              </a:solidFill>
              <a:latin typeface="王漢宗特黑體"/>
              <a:ea typeface="王漢宗特黑體"/>
              <a:cs typeface="王漢宗特黑體"/>
              <a:sym typeface="王漢宗特黑體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9096845" y="369854"/>
            <a:ext cx="6140350" cy="4073176"/>
          </a:xfrm>
          <a:custGeom>
            <a:avLst/>
            <a:gdLst/>
            <a:ahLst/>
            <a:cxnLst/>
            <a:rect l="l" t="t" r="r" b="b"/>
            <a:pathLst>
              <a:path w="6140350" h="4073176">
                <a:moveTo>
                  <a:pt x="0" y="0"/>
                </a:moveTo>
                <a:lnTo>
                  <a:pt x="6140350" y="0"/>
                </a:lnTo>
                <a:lnTo>
                  <a:pt x="6140350" y="4073176"/>
                </a:lnTo>
                <a:lnTo>
                  <a:pt x="0" y="4073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108" t="-5575" r="-16379" b="-677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159480" y="2819717"/>
            <a:ext cx="4922614" cy="2948318"/>
          </a:xfrm>
          <a:custGeom>
            <a:avLst/>
            <a:gdLst/>
            <a:ahLst/>
            <a:cxnLst/>
            <a:rect l="l" t="t" r="r" b="b"/>
            <a:pathLst>
              <a:path w="4922614" h="2948318">
                <a:moveTo>
                  <a:pt x="0" y="0"/>
                </a:moveTo>
                <a:lnTo>
                  <a:pt x="4922614" y="0"/>
                </a:lnTo>
                <a:lnTo>
                  <a:pt x="4922614" y="2948318"/>
                </a:lnTo>
                <a:lnTo>
                  <a:pt x="0" y="29483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01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331439" y="5995922"/>
            <a:ext cx="6750656" cy="3712861"/>
          </a:xfrm>
          <a:custGeom>
            <a:avLst/>
            <a:gdLst/>
            <a:ahLst/>
            <a:cxnLst/>
            <a:rect l="l" t="t" r="r" b="b"/>
            <a:pathLst>
              <a:path w="6750656" h="3712861">
                <a:moveTo>
                  <a:pt x="0" y="0"/>
                </a:moveTo>
                <a:lnTo>
                  <a:pt x="6750655" y="0"/>
                </a:lnTo>
                <a:lnTo>
                  <a:pt x="6750655" y="3712860"/>
                </a:lnTo>
                <a:lnTo>
                  <a:pt x="0" y="3712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639540" y="861314"/>
            <a:ext cx="738265" cy="590612"/>
            <a:chOff x="0" y="0"/>
            <a:chExt cx="984353" cy="78748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84353" cy="787482"/>
            </a:xfrm>
            <a:custGeom>
              <a:avLst/>
              <a:gdLst/>
              <a:ahLst/>
              <a:cxnLst/>
              <a:rect l="l" t="t" r="r" b="b"/>
              <a:pathLst>
                <a:path w="984353" h="787482">
                  <a:moveTo>
                    <a:pt x="0" y="0"/>
                  </a:moveTo>
                  <a:lnTo>
                    <a:pt x="984353" y="0"/>
                  </a:lnTo>
                  <a:lnTo>
                    <a:pt x="984353" y="787482"/>
                  </a:lnTo>
                  <a:lnTo>
                    <a:pt x="0" y="787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233429" y="254228"/>
              <a:ext cx="517496" cy="448810"/>
            </a:xfrm>
            <a:custGeom>
              <a:avLst/>
              <a:gdLst/>
              <a:ahLst/>
              <a:cxnLst/>
              <a:rect l="l" t="t" r="r" b="b"/>
              <a:pathLst>
                <a:path w="517496" h="448810">
                  <a:moveTo>
                    <a:pt x="0" y="0"/>
                  </a:moveTo>
                  <a:lnTo>
                    <a:pt x="517495" y="0"/>
                  </a:lnTo>
                  <a:lnTo>
                    <a:pt x="517495" y="448810"/>
                  </a:lnTo>
                  <a:lnTo>
                    <a:pt x="0" y="4488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77" b="-1677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-262780"/>
            <a:ext cx="18288000" cy="10928270"/>
            <a:chOff x="0" y="0"/>
            <a:chExt cx="4816593" cy="28782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878227"/>
            </a:xfrm>
            <a:custGeom>
              <a:avLst/>
              <a:gdLst/>
              <a:ahLst/>
              <a:cxnLst/>
              <a:rect l="l" t="t" r="r" b="b"/>
              <a:pathLst>
                <a:path w="4816592" h="2878227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2856637"/>
                  </a:lnTo>
                  <a:cubicBezTo>
                    <a:pt x="4816592" y="2868561"/>
                    <a:pt x="4806926" y="2878227"/>
                    <a:pt x="4795002" y="2878227"/>
                  </a:cubicBezTo>
                  <a:lnTo>
                    <a:pt x="21590" y="2878227"/>
                  </a:lnTo>
                  <a:cubicBezTo>
                    <a:pt x="9666" y="2878227"/>
                    <a:pt x="0" y="2868561"/>
                    <a:pt x="0" y="2856637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858581">
                <a:alpha val="5294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9163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7402589" y="480134"/>
            <a:ext cx="1089153" cy="1097132"/>
          </a:xfrm>
          <a:custGeom>
            <a:avLst/>
            <a:gdLst/>
            <a:ahLst/>
            <a:cxnLst/>
            <a:rect l="l" t="t" r="r" b="b"/>
            <a:pathLst>
              <a:path w="1089153" h="1097132">
                <a:moveTo>
                  <a:pt x="0" y="0"/>
                </a:moveTo>
                <a:lnTo>
                  <a:pt x="1089153" y="0"/>
                </a:lnTo>
                <a:lnTo>
                  <a:pt x="1089153" y="1097132"/>
                </a:lnTo>
                <a:lnTo>
                  <a:pt x="0" y="10971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521915" y="1664915"/>
            <a:ext cx="8560753" cy="8683417"/>
          </a:xfrm>
          <a:custGeom>
            <a:avLst/>
            <a:gdLst/>
            <a:ahLst/>
            <a:cxnLst/>
            <a:rect l="l" t="t" r="r" b="b"/>
            <a:pathLst>
              <a:path w="8560753" h="8683417">
                <a:moveTo>
                  <a:pt x="0" y="0"/>
                </a:moveTo>
                <a:lnTo>
                  <a:pt x="8560753" y="0"/>
                </a:lnTo>
                <a:lnTo>
                  <a:pt x="8560753" y="8683417"/>
                </a:lnTo>
                <a:lnTo>
                  <a:pt x="0" y="8683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22" t="-318" b="-318"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9016796" y="1584985"/>
            <a:ext cx="8400893" cy="8683417"/>
          </a:xfrm>
          <a:custGeom>
            <a:avLst/>
            <a:gdLst/>
            <a:ahLst/>
            <a:cxnLst/>
            <a:rect l="l" t="t" r="r" b="b"/>
            <a:pathLst>
              <a:path w="8400893" h="8683417">
                <a:moveTo>
                  <a:pt x="0" y="0"/>
                </a:moveTo>
                <a:lnTo>
                  <a:pt x="8400893" y="0"/>
                </a:lnTo>
                <a:lnTo>
                  <a:pt x="8400893" y="8683417"/>
                </a:lnTo>
                <a:lnTo>
                  <a:pt x="0" y="86834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793" r="-125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6878" y="3595451"/>
            <a:ext cx="7910828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再也不見2020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再也不見2021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超能失控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逃兵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芭樂特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其他網路影片</a:t>
            </a:r>
          </a:p>
          <a:p>
            <a:pPr algn="ctr">
              <a:lnSpc>
                <a:spcPts val="4759"/>
              </a:lnSpc>
            </a:pPr>
            <a:r>
              <a:rPr lang="en-US" sz="3399" i="1" spc="849">
                <a:solidFill>
                  <a:srgbClr val="000000"/>
                </a:solidFill>
                <a:latin typeface="Cormorant Garamond Italics"/>
                <a:ea typeface="Cormorant Garamond Italics"/>
                <a:cs typeface="Cormorant Garamond Italics"/>
                <a:sym typeface="Cormorant Garamond Italics"/>
              </a:rPr>
              <a:t>（例：賣場大丈夫）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51341" y="2193489"/>
            <a:ext cx="3478059" cy="798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1299" dirty="0" err="1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偽紀錄片</a:t>
            </a:r>
            <a:endParaRPr lang="en-US" sz="5199" spc="1299" dirty="0">
              <a:solidFill>
                <a:srgbClr val="000000"/>
              </a:solidFill>
              <a:latin typeface="芫荽"/>
              <a:ea typeface="芫荽"/>
              <a:cs typeface="芫荽"/>
              <a:sym typeface="芫荽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-11747"/>
            <a:ext cx="6057900" cy="1534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spc="2300" dirty="0" err="1">
                <a:solidFill>
                  <a:srgbClr val="FFFFFF"/>
                </a:solidFill>
                <a:latin typeface="王漢宗勘流亭"/>
                <a:ea typeface="王漢宗勘流亭"/>
                <a:cs typeface="王漢宗勘流亭"/>
                <a:sym typeface="王漢宗勘流亭"/>
              </a:rPr>
              <a:t>參考影片</a:t>
            </a:r>
            <a:endParaRPr lang="en-US" sz="9200" spc="2300" dirty="0">
              <a:solidFill>
                <a:srgbClr val="FFFFFF"/>
              </a:solidFill>
              <a:latin typeface="王漢宗勘流亭"/>
              <a:ea typeface="王漢宗勘流亭"/>
              <a:cs typeface="王漢宗勘流亭"/>
              <a:sym typeface="王漢宗勘流亭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978928" y="3023434"/>
            <a:ext cx="6556472" cy="61210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九槍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驚爆烏克蘭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冷血到厭戰＿俄軍悄悄話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種土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衝擊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里長奧笑連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吹夢無蹤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逃出北韓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後勁：王建民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  <a:p>
            <a:pPr algn="ctr">
              <a:lnSpc>
                <a:spcPts val="4759"/>
              </a:lnSpc>
            </a:pPr>
            <a:r>
              <a:rPr lang="en-US" sz="3399" spc="849" dirty="0" err="1">
                <a:solidFill>
                  <a:srgbClr val="00000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金牌之路：巴黎奧運夢幻隊</a:t>
            </a:r>
            <a:endParaRPr lang="en-US" sz="3399" spc="849" dirty="0">
              <a:solidFill>
                <a:srgbClr val="000000"/>
              </a:solidFill>
              <a:latin typeface="Cormorant Garamond"/>
              <a:ea typeface="Cormorant Garamond"/>
              <a:cs typeface="Cormorant Garamond"/>
              <a:sym typeface="Cormorant Garamon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978992" y="1923097"/>
            <a:ext cx="2476500" cy="896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spc="129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紀錄片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04387"/>
            <a:ext cx="18288000" cy="11038954"/>
            <a:chOff x="0" y="0"/>
            <a:chExt cx="24384000" cy="14718605"/>
          </a:xfrm>
        </p:grpSpPr>
        <p:sp>
          <p:nvSpPr>
            <p:cNvPr id="3" name="Freeform 3"/>
            <p:cNvSpPr/>
            <p:nvPr/>
          </p:nvSpPr>
          <p:spPr>
            <a:xfrm>
              <a:off x="0" y="353922"/>
              <a:ext cx="24384000" cy="13854919"/>
            </a:xfrm>
            <a:custGeom>
              <a:avLst/>
              <a:gdLst/>
              <a:ahLst/>
              <a:cxnLst/>
              <a:rect l="l" t="t" r="r" b="b"/>
              <a:pathLst>
                <a:path w="24384000" h="13854919">
                  <a:moveTo>
                    <a:pt x="0" y="0"/>
                  </a:moveTo>
                  <a:lnTo>
                    <a:pt x="24384000" y="0"/>
                  </a:lnTo>
                  <a:lnTo>
                    <a:pt x="24384000" y="13854919"/>
                  </a:lnTo>
                  <a:lnTo>
                    <a:pt x="0" y="13854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208" b="-16108"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0" y="0"/>
              <a:ext cx="24384000" cy="14718605"/>
              <a:chOff x="0" y="0"/>
              <a:chExt cx="4816593" cy="2907379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907379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907379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85789"/>
                    </a:lnTo>
                    <a:cubicBezTo>
                      <a:pt x="4816592" y="2897713"/>
                      <a:pt x="4806926" y="2907379"/>
                      <a:pt x="4795002" y="2907379"/>
                    </a:cubicBezTo>
                    <a:lnTo>
                      <a:pt x="21590" y="2907379"/>
                    </a:lnTo>
                    <a:cubicBezTo>
                      <a:pt x="9666" y="2907379"/>
                      <a:pt x="0" y="2897713"/>
                      <a:pt x="0" y="2885789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6C6C68">
                  <a:alpha val="52941"/>
                </a:srgbClr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294547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3333425" y="2833220"/>
            <a:ext cx="12076949" cy="6793284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2069433" y="652356"/>
            <a:ext cx="1008602" cy="1008602"/>
          </a:xfrm>
          <a:custGeom>
            <a:avLst/>
            <a:gdLst/>
            <a:ahLst/>
            <a:cxnLst/>
            <a:rect l="l" t="t" r="r" b="b"/>
            <a:pathLst>
              <a:path w="1008602" h="1008602">
                <a:moveTo>
                  <a:pt x="0" y="0"/>
                </a:moveTo>
                <a:lnTo>
                  <a:pt x="1008601" y="0"/>
                </a:lnTo>
                <a:lnTo>
                  <a:pt x="1008601" y="1008602"/>
                </a:lnTo>
                <a:lnTo>
                  <a:pt x="0" y="10086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739557" y="635957"/>
            <a:ext cx="8808886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 spc="82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偽紀錄片參考影片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345025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2156599" y="3055484"/>
            <a:ext cx="5794608" cy="5710412"/>
          </a:xfrm>
          <a:custGeom>
            <a:avLst/>
            <a:gdLst/>
            <a:ahLst/>
            <a:cxnLst/>
            <a:rect l="l" t="t" r="r" b="b"/>
            <a:pathLst>
              <a:path w="5794608" h="5710412">
                <a:moveTo>
                  <a:pt x="0" y="0"/>
                </a:moveTo>
                <a:lnTo>
                  <a:pt x="5794607" y="0"/>
                </a:lnTo>
                <a:lnTo>
                  <a:pt x="5794607" y="5710412"/>
                </a:lnTo>
                <a:lnTo>
                  <a:pt x="0" y="57104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31784" t="6349" r="29386" b="7637"/>
          <a:stretch>
            <a:fillRect/>
          </a:stretch>
        </p:blipFill>
        <p:spPr>
          <a:xfrm rot="5400000">
            <a:off x="9683902" y="1710462"/>
            <a:ext cx="6282554" cy="7828315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2119763" y="1814941"/>
            <a:ext cx="5719244" cy="119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高翊凡所選演員</a:t>
            </a:r>
          </a:p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羅傑瀚</a:t>
            </a:r>
          </a:p>
        </p:txBody>
      </p:sp>
      <p:sp>
        <p:nvSpPr>
          <p:cNvPr id="23" name="Freeform 23"/>
          <p:cNvSpPr/>
          <p:nvPr/>
        </p:nvSpPr>
        <p:spPr>
          <a:xfrm flipH="1">
            <a:off x="8911021" y="6994144"/>
            <a:ext cx="1594577" cy="1771752"/>
          </a:xfrm>
          <a:custGeom>
            <a:avLst/>
            <a:gdLst/>
            <a:ahLst/>
            <a:cxnLst/>
            <a:rect l="l" t="t" r="r" b="b"/>
            <a:pathLst>
              <a:path w="1594577" h="1771752">
                <a:moveTo>
                  <a:pt x="1594577" y="0"/>
                </a:moveTo>
                <a:lnTo>
                  <a:pt x="0" y="0"/>
                </a:lnTo>
                <a:lnTo>
                  <a:pt x="0" y="1771752"/>
                </a:lnTo>
                <a:lnTo>
                  <a:pt x="1594577" y="1771752"/>
                </a:lnTo>
                <a:lnTo>
                  <a:pt x="1594577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787353" y="687753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演員進度</a:t>
            </a:r>
          </a:p>
        </p:txBody>
      </p:sp>
      <p:sp>
        <p:nvSpPr>
          <p:cNvPr id="25" name="Freeform 25"/>
          <p:cNvSpPr/>
          <p:nvPr/>
        </p:nvSpPr>
        <p:spPr>
          <a:xfrm>
            <a:off x="5961288" y="772158"/>
            <a:ext cx="1616686" cy="1067013"/>
          </a:xfrm>
          <a:custGeom>
            <a:avLst/>
            <a:gdLst/>
            <a:ahLst/>
            <a:cxnLst/>
            <a:rect l="l" t="t" r="r" b="b"/>
            <a:pathLst>
              <a:path w="1616686" h="1067013">
                <a:moveTo>
                  <a:pt x="0" y="0"/>
                </a:moveTo>
                <a:lnTo>
                  <a:pt x="1616686" y="0"/>
                </a:lnTo>
                <a:lnTo>
                  <a:pt x="1616686" y="1067013"/>
                </a:lnTo>
                <a:lnTo>
                  <a:pt x="0" y="10670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2047537" y="3168729"/>
            <a:ext cx="4931391" cy="5790259"/>
          </a:xfrm>
          <a:custGeom>
            <a:avLst/>
            <a:gdLst/>
            <a:ahLst/>
            <a:cxnLst/>
            <a:rect l="l" t="t" r="r" b="b"/>
            <a:pathLst>
              <a:path w="4931391" h="5790259">
                <a:moveTo>
                  <a:pt x="0" y="0"/>
                </a:moveTo>
                <a:lnTo>
                  <a:pt x="4931390" y="0"/>
                </a:lnTo>
                <a:lnTo>
                  <a:pt x="4931390" y="5790258"/>
                </a:lnTo>
                <a:lnTo>
                  <a:pt x="0" y="57902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4774" t="-124532" r="-46398" b="-145916"/>
            </a:stretch>
          </a:blipFill>
        </p:spPr>
      </p: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19397" t="5735" r="7393" b="6930"/>
          <a:stretch>
            <a:fillRect/>
          </a:stretch>
        </p:blipFill>
        <p:spPr>
          <a:xfrm>
            <a:off x="7419645" y="2547952"/>
            <a:ext cx="9553990" cy="6411035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2137515" y="1879551"/>
            <a:ext cx="5719244" cy="119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林凱德所選演員</a:t>
            </a:r>
          </a:p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周鈺程</a:t>
            </a:r>
          </a:p>
        </p:txBody>
      </p:sp>
      <p:sp>
        <p:nvSpPr>
          <p:cNvPr id="23" name="Freeform 23"/>
          <p:cNvSpPr/>
          <p:nvPr/>
        </p:nvSpPr>
        <p:spPr>
          <a:xfrm flipH="1">
            <a:off x="7419645" y="7308708"/>
            <a:ext cx="1724355" cy="1702801"/>
          </a:xfrm>
          <a:custGeom>
            <a:avLst/>
            <a:gdLst/>
            <a:ahLst/>
            <a:cxnLst/>
            <a:rect l="l" t="t" r="r" b="b"/>
            <a:pathLst>
              <a:path w="1724355" h="1702801">
                <a:moveTo>
                  <a:pt x="1724355" y="0"/>
                </a:moveTo>
                <a:lnTo>
                  <a:pt x="0" y="0"/>
                </a:lnTo>
                <a:lnTo>
                  <a:pt x="0" y="1702801"/>
                </a:lnTo>
                <a:lnTo>
                  <a:pt x="1724355" y="1702801"/>
                </a:lnTo>
                <a:lnTo>
                  <a:pt x="1724355" y="0"/>
                </a:lnTo>
                <a:close/>
              </a:path>
            </a:pathLst>
          </a:custGeom>
          <a:blipFill>
            <a:blip r:embed="rId12"/>
            <a:stretch>
              <a:fillRect t="-951" b="-951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787353" y="687753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演員進度</a:t>
            </a:r>
          </a:p>
        </p:txBody>
      </p:sp>
      <p:sp>
        <p:nvSpPr>
          <p:cNvPr id="25" name="Freeform 25"/>
          <p:cNvSpPr/>
          <p:nvPr/>
        </p:nvSpPr>
        <p:spPr>
          <a:xfrm>
            <a:off x="5961288" y="772158"/>
            <a:ext cx="1616686" cy="1067013"/>
          </a:xfrm>
          <a:custGeom>
            <a:avLst/>
            <a:gdLst/>
            <a:ahLst/>
            <a:cxnLst/>
            <a:rect l="l" t="t" r="r" b="b"/>
            <a:pathLst>
              <a:path w="1616686" h="1067013">
                <a:moveTo>
                  <a:pt x="0" y="0"/>
                </a:moveTo>
                <a:lnTo>
                  <a:pt x="1616686" y="0"/>
                </a:lnTo>
                <a:lnTo>
                  <a:pt x="1616686" y="1067013"/>
                </a:lnTo>
                <a:lnTo>
                  <a:pt x="0" y="10670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6759961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1766133" y="3661290"/>
            <a:ext cx="4195155" cy="5220149"/>
          </a:xfrm>
          <a:custGeom>
            <a:avLst/>
            <a:gdLst/>
            <a:ahLst/>
            <a:cxnLst/>
            <a:rect l="l" t="t" r="r" b="b"/>
            <a:pathLst>
              <a:path w="4195155" h="5220149">
                <a:moveTo>
                  <a:pt x="0" y="0"/>
                </a:moveTo>
                <a:lnTo>
                  <a:pt x="4195155" y="0"/>
                </a:lnTo>
                <a:lnTo>
                  <a:pt x="4195155" y="5220149"/>
                </a:lnTo>
                <a:lnTo>
                  <a:pt x="0" y="522014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pic>
        <p:nvPicPr>
          <p:cNvPr id="21" name="Picture 2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3000"/>
                </p14:media>
              </p:ext>
            </p:extLst>
          </p:nvPr>
        </p:nvPicPr>
        <p:blipFill>
          <a:blip r:embed="rId11"/>
          <a:srcRect l="36541" t="5832" r="36049" b="7214"/>
          <a:stretch>
            <a:fillRect/>
          </a:stretch>
        </p:blipFill>
        <p:spPr>
          <a:xfrm>
            <a:off x="12754651" y="1732127"/>
            <a:ext cx="4010115" cy="715592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1766133" y="2124463"/>
            <a:ext cx="11171910" cy="1193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吳萱蓉所選演員</a:t>
            </a:r>
          </a:p>
          <a:p>
            <a:pPr algn="l">
              <a:lnSpc>
                <a:spcPts val="4983"/>
              </a:lnSpc>
            </a:pPr>
            <a:r>
              <a:rPr lang="en-US" sz="27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林姞兒                            </a:t>
            </a:r>
          </a:p>
        </p:txBody>
      </p:sp>
      <p:pic>
        <p:nvPicPr>
          <p:cNvPr id="23" name="Picture 2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178.666"/>
                </p14:media>
              </p:ext>
            </p:extLst>
          </p:nvPr>
        </p:nvPicPr>
        <p:blipFill>
          <a:blip r:embed="rId11"/>
          <a:srcRect l="36541" t="21702" r="36049" b="19361"/>
          <a:stretch>
            <a:fillRect/>
          </a:stretch>
        </p:blipFill>
        <p:spPr>
          <a:xfrm rot="5400000">
            <a:off x="6799435" y="3113806"/>
            <a:ext cx="5226757" cy="6321725"/>
          </a:xfrm>
          <a:prstGeom prst="rect">
            <a:avLst/>
          </a:prstGeom>
        </p:spPr>
      </p:pic>
      <p:sp>
        <p:nvSpPr>
          <p:cNvPr id="24" name="Freeform 24"/>
          <p:cNvSpPr/>
          <p:nvPr/>
        </p:nvSpPr>
        <p:spPr>
          <a:xfrm>
            <a:off x="15526426" y="7388745"/>
            <a:ext cx="1323133" cy="1499301"/>
          </a:xfrm>
          <a:custGeom>
            <a:avLst/>
            <a:gdLst/>
            <a:ahLst/>
            <a:cxnLst/>
            <a:rect l="l" t="t" r="r" b="b"/>
            <a:pathLst>
              <a:path w="1323133" h="1499301">
                <a:moveTo>
                  <a:pt x="0" y="0"/>
                </a:moveTo>
                <a:lnTo>
                  <a:pt x="1323133" y="0"/>
                </a:lnTo>
                <a:lnTo>
                  <a:pt x="1323133" y="1499302"/>
                </a:lnTo>
                <a:lnTo>
                  <a:pt x="0" y="149930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5787353" y="687753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演員進度</a:t>
            </a:r>
          </a:p>
        </p:txBody>
      </p:sp>
      <p:sp>
        <p:nvSpPr>
          <p:cNvPr id="26" name="Freeform 26"/>
          <p:cNvSpPr/>
          <p:nvPr/>
        </p:nvSpPr>
        <p:spPr>
          <a:xfrm>
            <a:off x="5961288" y="772158"/>
            <a:ext cx="1616686" cy="1067013"/>
          </a:xfrm>
          <a:custGeom>
            <a:avLst/>
            <a:gdLst/>
            <a:ahLst/>
            <a:cxnLst/>
            <a:rect l="l" t="t" r="r" b="b"/>
            <a:pathLst>
              <a:path w="1616686" h="1067013">
                <a:moveTo>
                  <a:pt x="0" y="0"/>
                </a:moveTo>
                <a:lnTo>
                  <a:pt x="1616686" y="0"/>
                </a:lnTo>
                <a:lnTo>
                  <a:pt x="1616686" y="1067013"/>
                </a:lnTo>
                <a:lnTo>
                  <a:pt x="0" y="106701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100000">
                <p:cTn id="3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57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1368703" y="4224622"/>
            <a:ext cx="4418650" cy="5425887"/>
          </a:xfrm>
          <a:custGeom>
            <a:avLst/>
            <a:gdLst/>
            <a:ahLst/>
            <a:cxnLst/>
            <a:rect l="l" t="t" r="r" b="b"/>
            <a:pathLst>
              <a:path w="4418650" h="5425887">
                <a:moveTo>
                  <a:pt x="0" y="0"/>
                </a:moveTo>
                <a:lnTo>
                  <a:pt x="4418650" y="0"/>
                </a:lnTo>
                <a:lnTo>
                  <a:pt x="4418650" y="5425888"/>
                </a:lnTo>
                <a:lnTo>
                  <a:pt x="0" y="54258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665" t="-1756" r="-2850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787353" y="687753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演員進度</a:t>
            </a:r>
          </a:p>
        </p:txBody>
      </p:sp>
      <p:sp>
        <p:nvSpPr>
          <p:cNvPr id="22" name="Freeform 22"/>
          <p:cNvSpPr/>
          <p:nvPr/>
        </p:nvSpPr>
        <p:spPr>
          <a:xfrm>
            <a:off x="5961288" y="772158"/>
            <a:ext cx="1616686" cy="1067013"/>
          </a:xfrm>
          <a:custGeom>
            <a:avLst/>
            <a:gdLst/>
            <a:ahLst/>
            <a:cxnLst/>
            <a:rect l="l" t="t" r="r" b="b"/>
            <a:pathLst>
              <a:path w="1616686" h="1067013">
                <a:moveTo>
                  <a:pt x="0" y="0"/>
                </a:moveTo>
                <a:lnTo>
                  <a:pt x="1616686" y="0"/>
                </a:lnTo>
                <a:lnTo>
                  <a:pt x="1616686" y="1067013"/>
                </a:lnTo>
                <a:lnTo>
                  <a:pt x="0" y="10670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pic>
        <p:nvPicPr>
          <p:cNvPr id="23" name="Picture 2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rcRect/>
          <a:stretch>
            <a:fillRect/>
          </a:stretch>
        </p:blipFill>
        <p:spPr>
          <a:xfrm>
            <a:off x="6111203" y="3598754"/>
            <a:ext cx="10758676" cy="6051755"/>
          </a:xfrm>
          <a:prstGeom prst="rect">
            <a:avLst/>
          </a:prstGeom>
        </p:spPr>
      </p:pic>
      <p:sp>
        <p:nvSpPr>
          <p:cNvPr id="24" name="Freeform 24"/>
          <p:cNvSpPr/>
          <p:nvPr/>
        </p:nvSpPr>
        <p:spPr>
          <a:xfrm>
            <a:off x="15302168" y="7837370"/>
            <a:ext cx="1715684" cy="1813140"/>
          </a:xfrm>
          <a:custGeom>
            <a:avLst/>
            <a:gdLst/>
            <a:ahLst/>
            <a:cxnLst/>
            <a:rect l="l" t="t" r="r" b="b"/>
            <a:pathLst>
              <a:path w="1715684" h="1813140">
                <a:moveTo>
                  <a:pt x="0" y="0"/>
                </a:moveTo>
                <a:lnTo>
                  <a:pt x="1715684" y="0"/>
                </a:lnTo>
                <a:lnTo>
                  <a:pt x="1715684" y="1813140"/>
                </a:lnTo>
                <a:lnTo>
                  <a:pt x="0" y="18131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368703" y="1994640"/>
            <a:ext cx="5700160" cy="1194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7"/>
              </a:lnSpc>
            </a:pPr>
            <a:r>
              <a:rPr lang="en-US" sz="279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李宏岳所選演員</a:t>
            </a:r>
          </a:p>
          <a:p>
            <a:pPr algn="l">
              <a:lnSpc>
                <a:spcPts val="4967"/>
              </a:lnSpc>
            </a:pPr>
            <a:r>
              <a:rPr lang="en-US" sz="279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許容華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1969550" y="4460471"/>
            <a:ext cx="7075957" cy="3981781"/>
          </a:xfrm>
          <a:custGeom>
            <a:avLst/>
            <a:gdLst/>
            <a:ahLst/>
            <a:cxnLst/>
            <a:rect l="l" t="t" r="r" b="b"/>
            <a:pathLst>
              <a:path w="7075957" h="3981781">
                <a:moveTo>
                  <a:pt x="0" y="0"/>
                </a:moveTo>
                <a:lnTo>
                  <a:pt x="7075957" y="0"/>
                </a:lnTo>
                <a:lnTo>
                  <a:pt x="7075957" y="3981781"/>
                </a:lnTo>
                <a:lnTo>
                  <a:pt x="0" y="39817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339348" y="4460471"/>
            <a:ext cx="7142231" cy="4019075"/>
          </a:xfrm>
          <a:custGeom>
            <a:avLst/>
            <a:gdLst/>
            <a:ahLst/>
            <a:cxnLst/>
            <a:rect l="l" t="t" r="r" b="b"/>
            <a:pathLst>
              <a:path w="7142231" h="4019075">
                <a:moveTo>
                  <a:pt x="0" y="0"/>
                </a:moveTo>
                <a:lnTo>
                  <a:pt x="7142232" y="0"/>
                </a:lnTo>
                <a:lnTo>
                  <a:pt x="7142232" y="4019075"/>
                </a:lnTo>
                <a:lnTo>
                  <a:pt x="0" y="40190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787353" y="1200890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場地進度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356485" y="2799872"/>
            <a:ext cx="13965727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荒野求生橋段 待定地點</a:t>
            </a:r>
          </a:p>
        </p:txBody>
      </p:sp>
      <p:sp>
        <p:nvSpPr>
          <p:cNvPr id="24" name="Freeform 24"/>
          <p:cNvSpPr/>
          <p:nvPr/>
        </p:nvSpPr>
        <p:spPr>
          <a:xfrm>
            <a:off x="6975297" y="1353458"/>
            <a:ext cx="460634" cy="784057"/>
          </a:xfrm>
          <a:custGeom>
            <a:avLst/>
            <a:gdLst/>
            <a:ahLst/>
            <a:cxnLst/>
            <a:rect l="l" t="t" r="r" b="b"/>
            <a:pathLst>
              <a:path w="460634" h="784057">
                <a:moveTo>
                  <a:pt x="0" y="0"/>
                </a:moveTo>
                <a:lnTo>
                  <a:pt x="460634" y="0"/>
                </a:lnTo>
                <a:lnTo>
                  <a:pt x="460634" y="784057"/>
                </a:lnTo>
                <a:lnTo>
                  <a:pt x="0" y="78405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85858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419221"/>
            <a:ext cx="18288000" cy="11617322"/>
            <a:chOff x="0" y="0"/>
            <a:chExt cx="24384000" cy="154897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5489762"/>
            </a:xfrm>
            <a:custGeom>
              <a:avLst/>
              <a:gdLst/>
              <a:ahLst/>
              <a:cxnLst/>
              <a:rect l="l" t="t" r="r" b="b"/>
              <a:pathLst>
                <a:path w="24384000" h="15489762">
                  <a:moveTo>
                    <a:pt x="0" y="0"/>
                  </a:moveTo>
                  <a:lnTo>
                    <a:pt x="24384000" y="0"/>
                  </a:lnTo>
                  <a:lnTo>
                    <a:pt x="24384000" y="15489762"/>
                  </a:lnTo>
                  <a:lnTo>
                    <a:pt x="0" y="15489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440" b="-2440"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208588"/>
              <a:ext cx="24384000" cy="14571026"/>
              <a:chOff x="0" y="0"/>
              <a:chExt cx="4816593" cy="287822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878227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878227">
                    <a:moveTo>
                      <a:pt x="21590" y="0"/>
                    </a:moveTo>
                    <a:lnTo>
                      <a:pt x="4795002" y="0"/>
                    </a:lnTo>
                    <a:cubicBezTo>
                      <a:pt x="4800728" y="0"/>
                      <a:pt x="4806220" y="2275"/>
                      <a:pt x="4810269" y="6324"/>
                    </a:cubicBezTo>
                    <a:cubicBezTo>
                      <a:pt x="4814318" y="10372"/>
                      <a:pt x="4816592" y="15864"/>
                      <a:pt x="4816592" y="21590"/>
                    </a:cubicBezTo>
                    <a:lnTo>
                      <a:pt x="4816592" y="2856637"/>
                    </a:lnTo>
                    <a:cubicBezTo>
                      <a:pt x="4816592" y="2868561"/>
                      <a:pt x="4806926" y="2878227"/>
                      <a:pt x="4795002" y="2878227"/>
                    </a:cubicBezTo>
                    <a:lnTo>
                      <a:pt x="21590" y="2878227"/>
                    </a:lnTo>
                    <a:cubicBezTo>
                      <a:pt x="9666" y="2878227"/>
                      <a:pt x="0" y="2868561"/>
                      <a:pt x="0" y="2856637"/>
                    </a:cubicBezTo>
                    <a:lnTo>
                      <a:pt x="0" y="21590"/>
                    </a:lnTo>
                    <a:cubicBezTo>
                      <a:pt x="0" y="9666"/>
                      <a:pt x="9666" y="0"/>
                      <a:pt x="21590" y="0"/>
                    </a:cubicBezTo>
                    <a:close/>
                  </a:path>
                </a:pathLst>
              </a:custGeom>
              <a:solidFill>
                <a:srgbClr val="000000">
                  <a:alpha val="48627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9068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0" name="Freeform 20"/>
          <p:cNvSpPr/>
          <p:nvPr/>
        </p:nvSpPr>
        <p:spPr>
          <a:xfrm>
            <a:off x="6975297" y="1232350"/>
            <a:ext cx="460634" cy="784057"/>
          </a:xfrm>
          <a:custGeom>
            <a:avLst/>
            <a:gdLst/>
            <a:ahLst/>
            <a:cxnLst/>
            <a:rect l="l" t="t" r="r" b="b"/>
            <a:pathLst>
              <a:path w="460634" h="784057">
                <a:moveTo>
                  <a:pt x="0" y="0"/>
                </a:moveTo>
                <a:lnTo>
                  <a:pt x="460634" y="0"/>
                </a:lnTo>
                <a:lnTo>
                  <a:pt x="460634" y="784057"/>
                </a:lnTo>
                <a:lnTo>
                  <a:pt x="0" y="7840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6647244" y="2575541"/>
            <a:ext cx="10132131" cy="6750532"/>
          </a:xfrm>
          <a:custGeom>
            <a:avLst/>
            <a:gdLst/>
            <a:ahLst/>
            <a:cxnLst/>
            <a:rect l="l" t="t" r="r" b="b"/>
            <a:pathLst>
              <a:path w="10132131" h="6750532">
                <a:moveTo>
                  <a:pt x="0" y="0"/>
                </a:moveTo>
                <a:lnTo>
                  <a:pt x="10132131" y="0"/>
                </a:lnTo>
                <a:lnTo>
                  <a:pt x="10132131" y="6750532"/>
                </a:lnTo>
                <a:lnTo>
                  <a:pt x="0" y="67505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787353" y="1103678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場地進度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208453" y="2859927"/>
            <a:ext cx="970915" cy="602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FFFFF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小高房間 示意圖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5787353" y="2531089"/>
            <a:ext cx="6460213" cy="6356958"/>
            <a:chOff x="0" y="0"/>
            <a:chExt cx="8613618" cy="8475944"/>
          </a:xfrm>
        </p:grpSpPr>
        <p:sp>
          <p:nvSpPr>
            <p:cNvPr id="21" name="Freeform 21"/>
            <p:cNvSpPr/>
            <p:nvPr/>
          </p:nvSpPr>
          <p:spPr>
            <a:xfrm>
              <a:off x="131324" y="0"/>
              <a:ext cx="8475944" cy="8475944"/>
            </a:xfrm>
            <a:custGeom>
              <a:avLst/>
              <a:gdLst/>
              <a:ahLst/>
              <a:cxnLst/>
              <a:rect l="l" t="t" r="r" b="b"/>
              <a:pathLst>
                <a:path w="8475944" h="8475944">
                  <a:moveTo>
                    <a:pt x="0" y="0"/>
                  </a:moveTo>
                  <a:lnTo>
                    <a:pt x="8475944" y="0"/>
                  </a:lnTo>
                  <a:lnTo>
                    <a:pt x="8475944" y="8475944"/>
                  </a:lnTo>
                  <a:lnTo>
                    <a:pt x="0" y="8475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137674" y="5482654"/>
              <a:ext cx="8475944" cy="1838912"/>
            </a:xfrm>
            <a:custGeom>
              <a:avLst/>
              <a:gdLst/>
              <a:ahLst/>
              <a:cxnLst/>
              <a:rect l="l" t="t" r="r" b="b"/>
              <a:pathLst>
                <a:path w="8475944" h="1838912">
                  <a:moveTo>
                    <a:pt x="0" y="0"/>
                  </a:moveTo>
                  <a:lnTo>
                    <a:pt x="8475944" y="0"/>
                  </a:lnTo>
                  <a:lnTo>
                    <a:pt x="8475944" y="1838913"/>
                  </a:lnTo>
                  <a:lnTo>
                    <a:pt x="0" y="1838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298146" b="-62775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0" y="6964575"/>
              <a:ext cx="8475944" cy="1511369"/>
            </a:xfrm>
            <a:custGeom>
              <a:avLst/>
              <a:gdLst/>
              <a:ahLst/>
              <a:cxnLst/>
              <a:rect l="l" t="t" r="r" b="b"/>
              <a:pathLst>
                <a:path w="8475944" h="1511369">
                  <a:moveTo>
                    <a:pt x="0" y="0"/>
                  </a:moveTo>
                  <a:lnTo>
                    <a:pt x="8475944" y="0"/>
                  </a:lnTo>
                  <a:lnTo>
                    <a:pt x="8475944" y="1511369"/>
                  </a:lnTo>
                  <a:lnTo>
                    <a:pt x="0" y="15113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460812"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1717677" y="1912402"/>
              <a:ext cx="5315938" cy="3774243"/>
            </a:xfrm>
            <a:custGeom>
              <a:avLst/>
              <a:gdLst/>
              <a:ahLst/>
              <a:cxnLst/>
              <a:rect l="l" t="t" r="r" b="b"/>
              <a:pathLst>
                <a:path w="5315938" h="3774243">
                  <a:moveTo>
                    <a:pt x="0" y="0"/>
                  </a:moveTo>
                  <a:lnTo>
                    <a:pt x="5315938" y="0"/>
                  </a:lnTo>
                  <a:lnTo>
                    <a:pt x="5315938" y="3774243"/>
                  </a:lnTo>
                  <a:lnTo>
                    <a:pt x="0" y="37742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9648" t="-50648" r="-29795" b="-73924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5787353" y="1200890"/>
            <a:ext cx="6516308" cy="93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i="1" spc="82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LOGO設計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83942" y="34884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8"/>
                </a:lnTo>
                <a:lnTo>
                  <a:pt x="0" y="27276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83942" y="739339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803882" y="437975"/>
            <a:ext cx="538028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V="1">
            <a:off x="261931" y="1989697"/>
            <a:ext cx="0" cy="6535268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7206447" y="27177"/>
            <a:ext cx="4842995" cy="598770"/>
          </a:xfrm>
          <a:custGeom>
            <a:avLst/>
            <a:gdLst/>
            <a:ahLst/>
            <a:cxnLst/>
            <a:rect l="l" t="t" r="r" b="b"/>
            <a:pathLst>
              <a:path w="4842995" h="598770">
                <a:moveTo>
                  <a:pt x="0" y="0"/>
                </a:moveTo>
                <a:lnTo>
                  <a:pt x="4842995" y="0"/>
                </a:lnTo>
                <a:lnTo>
                  <a:pt x="4842995" y="598770"/>
                </a:lnTo>
                <a:lnTo>
                  <a:pt x="0" y="5987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5389778" y="7301961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89778" y="257412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AutoShape 10"/>
          <p:cNvSpPr/>
          <p:nvPr/>
        </p:nvSpPr>
        <p:spPr>
          <a:xfrm flipH="1">
            <a:off x="11117183" y="9940458"/>
            <a:ext cx="538028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16" name="Picture 1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>
          <a:xfrm>
            <a:off x="12983034" y="2409266"/>
            <a:ext cx="3852582" cy="6849034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979740" y="290519"/>
            <a:ext cx="8003290" cy="2215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219"/>
              </a:lnSpc>
              <a:spcBef>
                <a:spcPct val="0"/>
              </a:spcBef>
            </a:pPr>
            <a:r>
              <a:rPr lang="en-US" sz="13013" b="1" i="1" u="none" strike="noStrike" spc="195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平台進度</a:t>
            </a:r>
            <a:endParaRPr lang="en-US" sz="13013" b="1" i="1" u="none" strike="noStrike" spc="195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28700" y="2899314"/>
            <a:ext cx="11135618" cy="5310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7"/>
              </a:lnSpc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社群平台目前已進行初步風格構想</a:t>
            </a:r>
          </a:p>
          <a:p>
            <a:pPr algn="l">
              <a:lnSpc>
                <a:spcPts val="6047"/>
              </a:lnSpc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藉由找尋各戰爭的歷史知識，拓寬劇情內涵。</a:t>
            </a:r>
          </a:p>
          <a:p>
            <a:pPr algn="l">
              <a:lnSpc>
                <a:spcPts val="6047"/>
              </a:lnSpc>
            </a:pPr>
            <a:endParaRPr lang="en-US" sz="4319" b="1" i="1" spc="64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  <a:p>
            <a:pPr algn="l">
              <a:lnSpc>
                <a:spcPts val="6047"/>
              </a:lnSpc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往後將考察史料進行劇本化</a:t>
            </a:r>
          </a:p>
          <a:p>
            <a:pPr algn="l">
              <a:lnSpc>
                <a:spcPts val="6047"/>
              </a:lnSpc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模擬正片風格以短影音的方式推廣</a:t>
            </a:r>
          </a:p>
          <a:p>
            <a:pPr algn="l">
              <a:lnSpc>
                <a:spcPts val="6047"/>
              </a:lnSpc>
              <a:spcBef>
                <a:spcPct val="0"/>
              </a:spcBef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以求風格的多元化與前期流量營造</a:t>
            </a:r>
          </a:p>
          <a:p>
            <a:pPr algn="l">
              <a:lnSpc>
                <a:spcPts val="6047"/>
              </a:lnSpc>
              <a:spcBef>
                <a:spcPct val="0"/>
              </a:spcBef>
            </a:pPr>
            <a:r>
              <a:rPr lang="en-US" sz="4319" b="1" i="1" spc="64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同時藉與演員不斷嘗試下累積大量素材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83942" y="34884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8"/>
                </a:lnTo>
                <a:lnTo>
                  <a:pt x="0" y="2727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83942" y="739339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803882" y="437975"/>
            <a:ext cx="538028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V="1">
            <a:off x="261931" y="1989697"/>
            <a:ext cx="0" cy="6535268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7206447" y="27177"/>
            <a:ext cx="4842995" cy="598770"/>
          </a:xfrm>
          <a:custGeom>
            <a:avLst/>
            <a:gdLst/>
            <a:ahLst/>
            <a:cxnLst/>
            <a:rect l="l" t="t" r="r" b="b"/>
            <a:pathLst>
              <a:path w="4842995" h="598770">
                <a:moveTo>
                  <a:pt x="0" y="0"/>
                </a:moveTo>
                <a:lnTo>
                  <a:pt x="4842995" y="0"/>
                </a:lnTo>
                <a:lnTo>
                  <a:pt x="4842995" y="598770"/>
                </a:lnTo>
                <a:lnTo>
                  <a:pt x="0" y="5987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4116275" y="779721"/>
            <a:ext cx="6810694" cy="9211495"/>
          </a:xfrm>
          <a:custGeom>
            <a:avLst/>
            <a:gdLst/>
            <a:ahLst/>
            <a:cxnLst/>
            <a:rect l="l" t="t" r="r" b="b"/>
            <a:pathLst>
              <a:path w="6810694" h="9211495">
                <a:moveTo>
                  <a:pt x="0" y="0"/>
                </a:moveTo>
                <a:lnTo>
                  <a:pt x="6810694" y="0"/>
                </a:lnTo>
                <a:lnTo>
                  <a:pt x="6810694" y="9211495"/>
                </a:lnTo>
                <a:lnTo>
                  <a:pt x="0" y="921149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332627" y="779721"/>
            <a:ext cx="6345970" cy="9211495"/>
          </a:xfrm>
          <a:custGeom>
            <a:avLst/>
            <a:gdLst/>
            <a:ahLst/>
            <a:cxnLst/>
            <a:rect l="l" t="t" r="r" b="b"/>
            <a:pathLst>
              <a:path w="6345970" h="9211495">
                <a:moveTo>
                  <a:pt x="0" y="0"/>
                </a:moveTo>
                <a:lnTo>
                  <a:pt x="6345970" y="0"/>
                </a:lnTo>
                <a:lnTo>
                  <a:pt x="6345970" y="9211495"/>
                </a:lnTo>
                <a:lnTo>
                  <a:pt x="0" y="92114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16917" y="437975"/>
            <a:ext cx="1968273" cy="695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219"/>
              </a:lnSpc>
              <a:spcBef>
                <a:spcPct val="0"/>
              </a:spcBef>
            </a:pPr>
            <a:r>
              <a:rPr lang="en-US" sz="13013" b="1" i="1" u="none" strike="noStrike" spc="195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平台進度</a:t>
            </a:r>
            <a:endParaRPr lang="en-US" sz="13013" b="1" i="1" u="none" strike="noStrike" spc="195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83942" y="34884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8"/>
                </a:lnTo>
                <a:lnTo>
                  <a:pt x="0" y="2727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83942" y="739339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803882" y="437975"/>
            <a:ext cx="538028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V="1">
            <a:off x="261931" y="1989697"/>
            <a:ext cx="0" cy="6535268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7206447" y="27177"/>
            <a:ext cx="4842995" cy="598770"/>
          </a:xfrm>
          <a:custGeom>
            <a:avLst/>
            <a:gdLst/>
            <a:ahLst/>
            <a:cxnLst/>
            <a:rect l="l" t="t" r="r" b="b"/>
            <a:pathLst>
              <a:path w="4842995" h="598770">
                <a:moveTo>
                  <a:pt x="0" y="0"/>
                </a:moveTo>
                <a:lnTo>
                  <a:pt x="4842995" y="0"/>
                </a:lnTo>
                <a:lnTo>
                  <a:pt x="4842995" y="598770"/>
                </a:lnTo>
                <a:lnTo>
                  <a:pt x="0" y="5987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3836905" y="1908370"/>
            <a:ext cx="13845798" cy="8163856"/>
          </a:xfrm>
          <a:custGeom>
            <a:avLst/>
            <a:gdLst/>
            <a:ahLst/>
            <a:cxnLst/>
            <a:rect l="l" t="t" r="r" b="b"/>
            <a:pathLst>
              <a:path w="13845798" h="8163856">
                <a:moveTo>
                  <a:pt x="0" y="0"/>
                </a:moveTo>
                <a:lnTo>
                  <a:pt x="13845798" y="0"/>
                </a:lnTo>
                <a:lnTo>
                  <a:pt x="13845798" y="8163856"/>
                </a:lnTo>
                <a:lnTo>
                  <a:pt x="0" y="81638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22838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63619" y="1799377"/>
            <a:ext cx="1968273" cy="695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219"/>
              </a:lnSpc>
              <a:spcBef>
                <a:spcPct val="0"/>
              </a:spcBef>
            </a:pPr>
            <a:r>
              <a:rPr lang="en-US" sz="13013" b="1" i="1" u="none" strike="noStrike" spc="195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平台進度</a:t>
            </a:r>
            <a:endParaRPr lang="en-US" sz="13013" b="1" i="1" u="none" strike="noStrike" spc="195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83942" y="34884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8"/>
                </a:lnTo>
                <a:lnTo>
                  <a:pt x="0" y="27276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0800000">
            <a:off x="183942" y="7393394"/>
            <a:ext cx="2727627" cy="2727627"/>
          </a:xfrm>
          <a:custGeom>
            <a:avLst/>
            <a:gdLst/>
            <a:ahLst/>
            <a:cxnLst/>
            <a:rect l="l" t="t" r="r" b="b"/>
            <a:pathLst>
              <a:path w="2727627" h="2727627">
                <a:moveTo>
                  <a:pt x="0" y="0"/>
                </a:moveTo>
                <a:lnTo>
                  <a:pt x="2727627" y="0"/>
                </a:lnTo>
                <a:lnTo>
                  <a:pt x="2727627" y="2727627"/>
                </a:lnTo>
                <a:lnTo>
                  <a:pt x="0" y="27276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AutoShape 5"/>
          <p:cNvSpPr/>
          <p:nvPr/>
        </p:nvSpPr>
        <p:spPr>
          <a:xfrm>
            <a:off x="1803882" y="437975"/>
            <a:ext cx="538028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V="1">
            <a:off x="261931" y="1989697"/>
            <a:ext cx="0" cy="6535268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7206447" y="27177"/>
            <a:ext cx="4842995" cy="598770"/>
          </a:xfrm>
          <a:custGeom>
            <a:avLst/>
            <a:gdLst/>
            <a:ahLst/>
            <a:cxnLst/>
            <a:rect l="l" t="t" r="r" b="b"/>
            <a:pathLst>
              <a:path w="4842995" h="598770">
                <a:moveTo>
                  <a:pt x="0" y="0"/>
                </a:moveTo>
                <a:lnTo>
                  <a:pt x="4842995" y="0"/>
                </a:lnTo>
                <a:lnTo>
                  <a:pt x="4842995" y="598770"/>
                </a:lnTo>
                <a:lnTo>
                  <a:pt x="0" y="5987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10" name="Group 10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0547509" y="4232847"/>
            <a:ext cx="6711791" cy="5025453"/>
          </a:xfrm>
          <a:custGeom>
            <a:avLst/>
            <a:gdLst/>
            <a:ahLst/>
            <a:cxnLst/>
            <a:rect l="l" t="t" r="r" b="b"/>
            <a:pathLst>
              <a:path w="6711791" h="5025453">
                <a:moveTo>
                  <a:pt x="0" y="0"/>
                </a:moveTo>
                <a:lnTo>
                  <a:pt x="6711791" y="0"/>
                </a:lnTo>
                <a:lnTo>
                  <a:pt x="6711791" y="5025453"/>
                </a:lnTo>
                <a:lnTo>
                  <a:pt x="0" y="50254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4339988" y="1028700"/>
            <a:ext cx="5287956" cy="8229600"/>
          </a:xfrm>
          <a:custGeom>
            <a:avLst/>
            <a:gdLst/>
            <a:ahLst/>
            <a:cxnLst/>
            <a:rect l="l" t="t" r="r" b="b"/>
            <a:pathLst>
              <a:path w="5287956" h="8229600">
                <a:moveTo>
                  <a:pt x="0" y="0"/>
                </a:moveTo>
                <a:lnTo>
                  <a:pt x="5287956" y="0"/>
                </a:lnTo>
                <a:lnTo>
                  <a:pt x="528795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63619" y="1799377"/>
            <a:ext cx="1968273" cy="9209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219"/>
              </a:lnSpc>
              <a:spcBef>
                <a:spcPct val="0"/>
              </a:spcBef>
            </a:pPr>
            <a:r>
              <a:rPr lang="en-US" sz="13013" b="1" i="1" spc="195" dirty="0" err="1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嘖嘖募資</a:t>
            </a:r>
            <a:endParaRPr lang="en-US" sz="13013" b="1" i="1" spc="195" dirty="0">
              <a:solidFill>
                <a:srgbClr val="FFFFFF"/>
              </a:solidFill>
              <a:latin typeface="Cormorant Garamond Bold Italics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1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111" b="-15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03571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971550" y="971550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971550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14994046" y="6994144"/>
            <a:ext cx="2331929" cy="2331929"/>
          </a:xfrm>
          <a:custGeom>
            <a:avLst/>
            <a:gdLst/>
            <a:ahLst/>
            <a:cxnLst/>
            <a:rect l="l" t="t" r="r" b="b"/>
            <a:pathLst>
              <a:path w="2331929" h="2331929">
                <a:moveTo>
                  <a:pt x="0" y="0"/>
                </a:moveTo>
                <a:lnTo>
                  <a:pt x="2331929" y="0"/>
                </a:lnTo>
                <a:lnTo>
                  <a:pt x="2331929" y="2331929"/>
                </a:lnTo>
                <a:lnTo>
                  <a:pt x="0" y="23319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2356485" y="1047750"/>
            <a:ext cx="4599762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1038225" y="2374364"/>
            <a:ext cx="0" cy="5587194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flipV="1">
            <a:off x="17259300" y="2374364"/>
            <a:ext cx="0" cy="5587194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>
            <a:off x="6975297" y="6965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V="1">
            <a:off x="11185082" y="1038225"/>
            <a:ext cx="4008850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V="1">
            <a:off x="2156599" y="9248775"/>
            <a:ext cx="4712014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6975297" y="8888047"/>
            <a:ext cx="4140420" cy="511906"/>
          </a:xfrm>
          <a:custGeom>
            <a:avLst/>
            <a:gdLst/>
            <a:ahLst/>
            <a:cxnLst/>
            <a:rect l="l" t="t" r="r" b="b"/>
            <a:pathLst>
              <a:path w="4140420" h="511906">
                <a:moveTo>
                  <a:pt x="0" y="0"/>
                </a:moveTo>
                <a:lnTo>
                  <a:pt x="4140420" y="0"/>
                </a:lnTo>
                <a:lnTo>
                  <a:pt x="4140420" y="511906"/>
                </a:lnTo>
                <a:lnTo>
                  <a:pt x="0" y="5119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AutoShape 14"/>
          <p:cNvSpPr/>
          <p:nvPr/>
        </p:nvSpPr>
        <p:spPr>
          <a:xfrm flipV="1">
            <a:off x="11185082" y="9239250"/>
            <a:ext cx="3808964" cy="0"/>
          </a:xfrm>
          <a:prstGeom prst="line">
            <a:avLst/>
          </a:prstGeom>
          <a:ln w="19050" cap="flat">
            <a:solidFill>
              <a:srgbClr val="56494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5" name="Group 15"/>
          <p:cNvGrpSpPr/>
          <p:nvPr/>
        </p:nvGrpSpPr>
        <p:grpSpPr>
          <a:xfrm>
            <a:off x="0" y="-982980"/>
            <a:ext cx="18288000" cy="12252960"/>
            <a:chOff x="0" y="0"/>
            <a:chExt cx="24384000" cy="163372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384000" cy="16337280"/>
            </a:xfrm>
            <a:custGeom>
              <a:avLst/>
              <a:gdLst/>
              <a:ahLst/>
              <a:cxnLst/>
              <a:rect l="l" t="t" r="r" b="b"/>
              <a:pathLst>
                <a:path w="24384000" h="16337280">
                  <a:moveTo>
                    <a:pt x="0" y="0"/>
                  </a:moveTo>
                  <a:lnTo>
                    <a:pt x="24384000" y="0"/>
                  </a:lnTo>
                  <a:lnTo>
                    <a:pt x="24384000" y="16337280"/>
                  </a:lnTo>
                  <a:lnTo>
                    <a:pt x="0" y="163372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grpSp>
          <p:nvGrpSpPr>
            <p:cNvPr id="17" name="Group 17"/>
            <p:cNvGrpSpPr/>
            <p:nvPr/>
          </p:nvGrpSpPr>
          <p:grpSpPr>
            <a:xfrm>
              <a:off x="0" y="1310640"/>
              <a:ext cx="24384000" cy="13716000"/>
              <a:chOff x="0" y="0"/>
              <a:chExt cx="4816593" cy="270933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70933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C6C68">
                  <a:alpha val="63922"/>
                </a:srgbClr>
              </a:solidFill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4816593" cy="273790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2012440" y="4095152"/>
            <a:ext cx="14272645" cy="1710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66"/>
              </a:lnSpc>
              <a:spcBef>
                <a:spcPct val="0"/>
              </a:spcBef>
            </a:pPr>
            <a:r>
              <a:rPr lang="en-US" sz="9976" b="1" spc="2494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THANK YOU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973130" y="6309805"/>
            <a:ext cx="8667594" cy="684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6"/>
              </a:lnSpc>
              <a:spcBef>
                <a:spcPct val="0"/>
              </a:spcBef>
            </a:pPr>
            <a:r>
              <a:rPr lang="en-US" sz="3990" b="1" i="1" spc="997">
                <a:solidFill>
                  <a:srgbClr val="FFFFFF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BY ELA PRAMUDYA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214</Words>
  <Application>Microsoft Office PowerPoint</Application>
  <PresentationFormat>自訂</PresentationFormat>
  <Paragraphs>116</Paragraphs>
  <Slides>19</Slides>
  <Notes>0</Notes>
  <HiddenSlides>0</HiddenSlides>
  <MMClips>7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30" baseType="lpstr">
      <vt:lpstr>Cormorant Garamond</vt:lpstr>
      <vt:lpstr>Arial</vt:lpstr>
      <vt:lpstr>芫荽</vt:lpstr>
      <vt:lpstr>Noto Sans T Chinese</vt:lpstr>
      <vt:lpstr>Cormorant Garamond Bold</vt:lpstr>
      <vt:lpstr>Calibri</vt:lpstr>
      <vt:lpstr>Cormorant Garamond Italics</vt:lpstr>
      <vt:lpstr>王漢宗勘流亭</vt:lpstr>
      <vt:lpstr>王漢宗特黑體</vt:lpstr>
      <vt:lpstr>Cormorant Garamond Bold Italics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亞洲大學 資訊傳播學系 114年第二十屆畢業專題期初執行成果報告</dc:title>
  <cp:lastModifiedBy>亮宇 盧</cp:lastModifiedBy>
  <cp:revision>3</cp:revision>
  <dcterms:created xsi:type="dcterms:W3CDTF">2006-08-16T00:00:00Z</dcterms:created>
  <dcterms:modified xsi:type="dcterms:W3CDTF">2025-06-04T09:20:49Z</dcterms:modified>
  <dc:identifier>DAGoQJNiurw</dc:identifier>
</cp:coreProperties>
</file>